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Futura Bold" charset="1" panose="020B0702020204020203"/>
      <p:regular r:id="rId53"/>
    </p:embeddedFont>
    <p:embeddedFont>
      <p:font typeface="Bebas Neue Bold" charset="1" panose="020B0606020202050201"/>
      <p:regular r:id="rId54"/>
    </p:embeddedFont>
    <p:embeddedFont>
      <p:font typeface="Bebas Neue" charset="1" panose="00000500000000000000"/>
      <p:regular r:id="rId55"/>
    </p:embeddedFont>
    <p:embeddedFont>
      <p:font typeface="Futura" charset="1" panose="020B0502020204020303"/>
      <p:regular r:id="rId56"/>
    </p:embeddedFont>
    <p:embeddedFont>
      <p:font typeface="Arimo Bold" charset="1" panose="020B0704020202020204"/>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png" Type="http://schemas.openxmlformats.org/officeDocument/2006/relationships/image"/><Relationship Id="rId4"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png" Type="http://schemas.openxmlformats.org/officeDocument/2006/relationships/image"/><Relationship Id="rId4"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1.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1.png" Type="http://schemas.openxmlformats.org/officeDocument/2006/relationships/image"/><Relationship Id="rId4"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1.png" Type="http://schemas.openxmlformats.org/officeDocument/2006/relationships/image"/><Relationship Id="rId4" Target="../media/image6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800000">
            <a:off x="13135291" y="182323"/>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4" id="4"/>
          <p:cNvSpPr txBox="true"/>
          <p:nvPr/>
        </p:nvSpPr>
        <p:spPr>
          <a:xfrm rot="0">
            <a:off x="4778202" y="1482716"/>
            <a:ext cx="8731597" cy="3305547"/>
          </a:xfrm>
          <a:prstGeom prst="rect">
            <a:avLst/>
          </a:prstGeom>
        </p:spPr>
        <p:txBody>
          <a:bodyPr anchor="t" rtlCol="false" tIns="0" lIns="0" bIns="0" rIns="0">
            <a:spAutoFit/>
          </a:bodyPr>
          <a:lstStyle/>
          <a:p>
            <a:pPr algn="ctr">
              <a:lnSpc>
                <a:spcPts val="12522"/>
              </a:lnSpc>
              <a:spcBef>
                <a:spcPct val="0"/>
              </a:spcBef>
            </a:pPr>
            <a:r>
              <a:rPr lang="en-US" b="true" sz="8944">
                <a:solidFill>
                  <a:srgbClr val="794141"/>
                </a:solidFill>
                <a:latin typeface="Futura Bold"/>
                <a:ea typeface="Futura Bold"/>
                <a:cs typeface="Futura Bold"/>
                <a:sym typeface="Futura Bold"/>
              </a:rPr>
              <a:t>TURKISH JOKE GENERATOR LLM</a:t>
            </a:r>
          </a:p>
        </p:txBody>
      </p:sp>
      <p:sp>
        <p:nvSpPr>
          <p:cNvPr name="TextBox 5" id="5"/>
          <p:cNvSpPr txBox="true"/>
          <p:nvPr/>
        </p:nvSpPr>
        <p:spPr>
          <a:xfrm rot="0">
            <a:off x="7310962" y="412750"/>
            <a:ext cx="3666076" cy="615950"/>
          </a:xfrm>
          <a:prstGeom prst="rect">
            <a:avLst/>
          </a:prstGeom>
        </p:spPr>
        <p:txBody>
          <a:bodyPr anchor="t" rtlCol="false" tIns="0" lIns="0" bIns="0" rIns="0">
            <a:spAutoFit/>
          </a:bodyPr>
          <a:lstStyle/>
          <a:p>
            <a:pPr algn="ctr">
              <a:lnSpc>
                <a:spcPts val="4900"/>
              </a:lnSpc>
              <a:spcBef>
                <a:spcPct val="0"/>
              </a:spcBef>
            </a:pPr>
            <a:r>
              <a:rPr lang="en-US" b="true" sz="3500">
                <a:solidFill>
                  <a:srgbClr val="794141"/>
                </a:solidFill>
                <a:latin typeface="Bebas Neue Bold"/>
                <a:ea typeface="Bebas Neue Bold"/>
                <a:cs typeface="Bebas Neue Bold"/>
                <a:sym typeface="Bebas Neue Bold"/>
              </a:rPr>
              <a:t>MALtepe university </a:t>
            </a:r>
          </a:p>
        </p:txBody>
      </p:sp>
      <p:sp>
        <p:nvSpPr>
          <p:cNvPr name="TextBox 6" id="6"/>
          <p:cNvSpPr txBox="true"/>
          <p:nvPr/>
        </p:nvSpPr>
        <p:spPr>
          <a:xfrm rot="0">
            <a:off x="6339130" y="8023225"/>
            <a:ext cx="5609740" cy="1235075"/>
          </a:xfrm>
          <a:prstGeom prst="rect">
            <a:avLst/>
          </a:prstGeom>
        </p:spPr>
        <p:txBody>
          <a:bodyPr anchor="t" rtlCol="false" tIns="0" lIns="0" bIns="0" rIns="0">
            <a:spAutoFit/>
          </a:bodyPr>
          <a:lstStyle/>
          <a:p>
            <a:pPr algn="ctr">
              <a:lnSpc>
                <a:spcPts val="4900"/>
              </a:lnSpc>
            </a:pPr>
            <a:r>
              <a:rPr lang="en-US" sz="3500" b="true">
                <a:solidFill>
                  <a:srgbClr val="794141"/>
                </a:solidFill>
                <a:latin typeface="Bebas Neue Bold"/>
                <a:ea typeface="Bebas Neue Bold"/>
                <a:cs typeface="Bebas Neue Bold"/>
                <a:sym typeface="Bebas Neue Bold"/>
              </a:rPr>
              <a:t>SE 403 </a:t>
            </a:r>
          </a:p>
          <a:p>
            <a:pPr algn="ctr">
              <a:lnSpc>
                <a:spcPts val="4900"/>
              </a:lnSpc>
              <a:spcBef>
                <a:spcPct val="0"/>
              </a:spcBef>
            </a:pPr>
            <a:r>
              <a:rPr lang="en-US" b="true" sz="3500">
                <a:solidFill>
                  <a:srgbClr val="794141"/>
                </a:solidFill>
                <a:latin typeface="Bebas Neue Bold"/>
                <a:ea typeface="Bebas Neue Bold"/>
                <a:cs typeface="Bebas Neue Bold"/>
                <a:sym typeface="Bebas Neue Bold"/>
              </a:rPr>
              <a:t>Software Project Management</a:t>
            </a:r>
          </a:p>
        </p:txBody>
      </p:sp>
      <p:grpSp>
        <p:nvGrpSpPr>
          <p:cNvPr name="Group 7" id="7"/>
          <p:cNvGrpSpPr/>
          <p:nvPr/>
        </p:nvGrpSpPr>
        <p:grpSpPr>
          <a:xfrm rot="6627281">
            <a:off x="-7428953" y="-791454"/>
            <a:ext cx="12369065" cy="10339076"/>
            <a:chOff x="0" y="0"/>
            <a:chExt cx="4983480" cy="4165600"/>
          </a:xfrm>
        </p:grpSpPr>
        <p:sp>
          <p:nvSpPr>
            <p:cNvPr name="Freeform 8" id="8"/>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10" id="10"/>
          <p:cNvSpPr/>
          <p:nvPr/>
        </p:nvSpPr>
        <p:spPr>
          <a:xfrm flipH="false" flipV="false" rot="0">
            <a:off x="7779942" y="4378084"/>
            <a:ext cx="2728115" cy="4094732"/>
          </a:xfrm>
          <a:custGeom>
            <a:avLst/>
            <a:gdLst/>
            <a:ahLst/>
            <a:cxnLst/>
            <a:rect r="r" b="b" t="t" l="l"/>
            <a:pathLst>
              <a:path h="4094732" w="2728115">
                <a:moveTo>
                  <a:pt x="0" y="0"/>
                </a:moveTo>
                <a:lnTo>
                  <a:pt x="2728116" y="0"/>
                </a:lnTo>
                <a:lnTo>
                  <a:pt x="2728116" y="4094732"/>
                </a:lnTo>
                <a:lnTo>
                  <a:pt x="0" y="4094732"/>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3245564">
            <a:off x="12239834" y="5469684"/>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7961300">
            <a:off x="-8629565" y="-5169538"/>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6" id="6"/>
          <p:cNvSpPr txBox="true"/>
          <p:nvPr/>
        </p:nvSpPr>
        <p:spPr>
          <a:xfrm rot="0">
            <a:off x="1527839" y="2298360"/>
            <a:ext cx="12707103" cy="7236913"/>
          </a:xfrm>
          <a:prstGeom prst="rect">
            <a:avLst/>
          </a:prstGeom>
        </p:spPr>
        <p:txBody>
          <a:bodyPr anchor="t" rtlCol="false" tIns="0" lIns="0" bIns="0" rIns="0">
            <a:spAutoFit/>
          </a:bodyPr>
          <a:lstStyle/>
          <a:p>
            <a:pPr algn="l">
              <a:lnSpc>
                <a:spcPts val="5191"/>
              </a:lnSpc>
            </a:pPr>
            <a:r>
              <a:rPr lang="en-US" sz="3708">
                <a:solidFill>
                  <a:srgbClr val="7B3838"/>
                </a:solidFill>
                <a:latin typeface="Futura"/>
                <a:ea typeface="Futura"/>
                <a:cs typeface="Futura"/>
                <a:sym typeface="Futura"/>
              </a:rPr>
              <a:t>Our data collection methodology combined multiple approaches:</a:t>
            </a:r>
          </a:p>
          <a:p>
            <a:pPr algn="l" marL="800654" indent="-400327" lvl="1">
              <a:lnSpc>
                <a:spcPts val="5191"/>
              </a:lnSpc>
              <a:buFont typeface="Arial"/>
              <a:buChar char="•"/>
            </a:pPr>
            <a:r>
              <a:rPr lang="en-US" sz="3708">
                <a:solidFill>
                  <a:srgbClr val="7B3838"/>
                </a:solidFill>
                <a:latin typeface="Futura"/>
                <a:ea typeface="Futura"/>
                <a:cs typeface="Futura"/>
                <a:sym typeface="Futura"/>
              </a:rPr>
              <a:t>Web scraping from cultural websites and joke archives</a:t>
            </a:r>
          </a:p>
          <a:p>
            <a:pPr algn="l" marL="800654" indent="-400327" lvl="1">
              <a:lnSpc>
                <a:spcPts val="5191"/>
              </a:lnSpc>
              <a:buFont typeface="Arial"/>
              <a:buChar char="•"/>
            </a:pPr>
            <a:r>
              <a:rPr lang="en-US" sz="3708">
                <a:solidFill>
                  <a:srgbClr val="7B3838"/>
                </a:solidFill>
                <a:latin typeface="Futura"/>
                <a:ea typeface="Futura"/>
                <a:cs typeface="Futura"/>
                <a:sym typeface="Futura"/>
              </a:rPr>
              <a:t>Optical Character Recognition (OCR) on digitized joke books</a:t>
            </a:r>
          </a:p>
          <a:p>
            <a:pPr algn="l" marL="800654" indent="-400327" lvl="1">
              <a:lnSpc>
                <a:spcPts val="5191"/>
              </a:lnSpc>
              <a:buFont typeface="Arial"/>
              <a:buChar char="•"/>
            </a:pPr>
            <a:r>
              <a:rPr lang="en-US" sz="3708">
                <a:solidFill>
                  <a:srgbClr val="7B3838"/>
                </a:solidFill>
                <a:latin typeface="Futura"/>
                <a:ea typeface="Futura"/>
                <a:cs typeface="Futura"/>
                <a:sym typeface="Futura"/>
              </a:rPr>
              <a:t>Manual transcription from printed joke collections</a:t>
            </a:r>
          </a:p>
          <a:p>
            <a:pPr algn="l" marL="800654" indent="-400327" lvl="1">
              <a:lnSpc>
                <a:spcPts val="5191"/>
              </a:lnSpc>
              <a:buFont typeface="Arial"/>
              <a:buChar char="•"/>
            </a:pPr>
            <a:r>
              <a:rPr lang="en-US" sz="3708">
                <a:solidFill>
                  <a:srgbClr val="7B3838"/>
                </a:solidFill>
                <a:latin typeface="Futura"/>
                <a:ea typeface="Futura"/>
                <a:cs typeface="Futura"/>
                <a:sym typeface="Futura"/>
              </a:rPr>
              <a:t>Data augmentation techniques for underrepresented categories</a:t>
            </a:r>
          </a:p>
          <a:p>
            <a:pPr algn="l">
              <a:lnSpc>
                <a:spcPts val="5191"/>
              </a:lnSpc>
            </a:pPr>
            <a:r>
              <a:rPr lang="en-US" sz="3708">
                <a:solidFill>
                  <a:srgbClr val="7B3838"/>
                </a:solidFill>
                <a:latin typeface="Futura"/>
                <a:ea typeface="Futura"/>
                <a:cs typeface="Futura"/>
                <a:sym typeface="Futura"/>
              </a:rPr>
              <a:t>The dataset was structured in JSON format with three key fields:</a:t>
            </a:r>
          </a:p>
          <a:p>
            <a:pPr algn="l">
              <a:lnSpc>
                <a:spcPts val="5191"/>
              </a:lnSpc>
              <a:spcBef>
                <a:spcPct val="0"/>
              </a:spcBef>
            </a:pPr>
          </a:p>
        </p:txBody>
      </p:sp>
      <p:sp>
        <p:nvSpPr>
          <p:cNvPr name="Freeform 7" id="7"/>
          <p:cNvSpPr/>
          <p:nvPr/>
        </p:nvSpPr>
        <p:spPr>
          <a:xfrm flipH="false" flipV="false" rot="0">
            <a:off x="14012413" y="1620526"/>
            <a:ext cx="4100310" cy="4100310"/>
          </a:xfrm>
          <a:custGeom>
            <a:avLst/>
            <a:gdLst/>
            <a:ahLst/>
            <a:cxnLst/>
            <a:rect r="r" b="b" t="t" l="l"/>
            <a:pathLst>
              <a:path h="4100310" w="4100310">
                <a:moveTo>
                  <a:pt x="0" y="0"/>
                </a:moveTo>
                <a:lnTo>
                  <a:pt x="4100309" y="0"/>
                </a:lnTo>
                <a:lnTo>
                  <a:pt x="4100309" y="4100310"/>
                </a:lnTo>
                <a:lnTo>
                  <a:pt x="0" y="4100310"/>
                </a:lnTo>
                <a:lnTo>
                  <a:pt x="0" y="0"/>
                </a:lnTo>
                <a:close/>
              </a:path>
            </a:pathLst>
          </a:custGeom>
          <a:blipFill>
            <a:blip r:embed="rId2"/>
            <a:stretch>
              <a:fillRect l="0" t="0" r="0" b="0"/>
            </a:stretch>
          </a:blipFill>
        </p:spPr>
      </p:sp>
      <p:sp>
        <p:nvSpPr>
          <p:cNvPr name="TextBox 8" id="8"/>
          <p:cNvSpPr txBox="true"/>
          <p:nvPr/>
        </p:nvSpPr>
        <p:spPr>
          <a:xfrm rot="0">
            <a:off x="4653498" y="-295275"/>
            <a:ext cx="8981005" cy="1478928"/>
          </a:xfrm>
          <a:prstGeom prst="rect">
            <a:avLst/>
          </a:prstGeom>
        </p:spPr>
        <p:txBody>
          <a:bodyPr anchor="t" rtlCol="false" tIns="0" lIns="0" bIns="0" rIns="0">
            <a:spAutoFit/>
          </a:bodyPr>
          <a:lstStyle/>
          <a:p>
            <a:pPr algn="l">
              <a:lnSpc>
                <a:spcPts val="10884"/>
              </a:lnSpc>
              <a:spcBef>
                <a:spcPct val="0"/>
              </a:spcBef>
            </a:pPr>
            <a:r>
              <a:rPr lang="en-US" b="true" sz="7774">
                <a:solidFill>
                  <a:srgbClr val="794141"/>
                </a:solidFill>
                <a:latin typeface="Futura Bold"/>
                <a:ea typeface="Futura Bold"/>
                <a:cs typeface="Futura Bold"/>
                <a:sym typeface="Futura Bold"/>
              </a:rPr>
              <a:t>DATA COLLECTION</a:t>
            </a:r>
          </a:p>
        </p:txBody>
      </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3245564">
            <a:off x="14331038" y="5117462"/>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1307603">
            <a:off x="-6632997" y="6846027"/>
            <a:ext cx="12714500" cy="10627819"/>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3226281" y="2371788"/>
            <a:ext cx="12120300" cy="7651440"/>
          </a:xfrm>
          <a:custGeom>
            <a:avLst/>
            <a:gdLst/>
            <a:ahLst/>
            <a:cxnLst/>
            <a:rect r="r" b="b" t="t" l="l"/>
            <a:pathLst>
              <a:path h="7651440" w="12120300">
                <a:moveTo>
                  <a:pt x="0" y="0"/>
                </a:moveTo>
                <a:lnTo>
                  <a:pt x="12120300" y="0"/>
                </a:lnTo>
                <a:lnTo>
                  <a:pt x="12120300" y="7651440"/>
                </a:lnTo>
                <a:lnTo>
                  <a:pt x="0" y="7651440"/>
                </a:lnTo>
                <a:lnTo>
                  <a:pt x="0" y="0"/>
                </a:lnTo>
                <a:close/>
              </a:path>
            </a:pathLst>
          </a:custGeom>
          <a:blipFill>
            <a:blip r:embed="rId2"/>
            <a:stretch>
              <a:fillRect l="0" t="-986" r="0" b="-986"/>
            </a:stretch>
          </a:blipFill>
        </p:spPr>
      </p:sp>
      <p:sp>
        <p:nvSpPr>
          <p:cNvPr name="TextBox 7" id="7"/>
          <p:cNvSpPr txBox="true"/>
          <p:nvPr/>
        </p:nvSpPr>
        <p:spPr>
          <a:xfrm rot="0">
            <a:off x="601989" y="-295275"/>
            <a:ext cx="17084022" cy="1479042"/>
          </a:xfrm>
          <a:prstGeom prst="rect">
            <a:avLst/>
          </a:prstGeom>
        </p:spPr>
        <p:txBody>
          <a:bodyPr anchor="t" rtlCol="false" tIns="0" lIns="0" bIns="0" rIns="0">
            <a:spAutoFit/>
          </a:bodyPr>
          <a:lstStyle/>
          <a:p>
            <a:pPr algn="ctr">
              <a:lnSpc>
                <a:spcPts val="10877"/>
              </a:lnSpc>
              <a:spcBef>
                <a:spcPct val="0"/>
              </a:spcBef>
            </a:pPr>
            <a:r>
              <a:rPr lang="en-US" b="true" sz="7769">
                <a:solidFill>
                  <a:srgbClr val="794141"/>
                </a:solidFill>
                <a:latin typeface="Futura Bold"/>
                <a:ea typeface="Futura Bold"/>
                <a:cs typeface="Futura Bold"/>
                <a:sym typeface="Futura Bold"/>
              </a:rPr>
              <a:t>DATASET JSON FORMAT</a:t>
            </a:r>
          </a:p>
        </p:txBody>
      </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TextBox 9" id="9"/>
          <p:cNvSpPr txBox="true"/>
          <p:nvPr/>
        </p:nvSpPr>
        <p:spPr>
          <a:xfrm rot="0">
            <a:off x="2393216" y="1549618"/>
            <a:ext cx="13501569" cy="581025"/>
          </a:xfrm>
          <a:prstGeom prst="rect">
            <a:avLst/>
          </a:prstGeom>
        </p:spPr>
        <p:txBody>
          <a:bodyPr anchor="t" rtlCol="false" tIns="0" lIns="0" bIns="0" rIns="0">
            <a:spAutoFit/>
          </a:bodyPr>
          <a:lstStyle/>
          <a:p>
            <a:pPr algn="ctr">
              <a:lnSpc>
                <a:spcPts val="4200"/>
              </a:lnSpc>
            </a:pPr>
            <a:r>
              <a:rPr lang="en-US" sz="3000">
                <a:solidFill>
                  <a:srgbClr val="794141"/>
                </a:solidFill>
                <a:latin typeface="Futura"/>
                <a:ea typeface="Futura"/>
                <a:cs typeface="Futura"/>
                <a:sym typeface="Futura"/>
              </a:rPr>
              <a:t>We determined three headings for the dataset format: Kategori, Baslik and Metin.</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9959663">
            <a:off x="10951906" y="7295446"/>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7954089">
            <a:off x="-8023176" y="6822495"/>
            <a:ext cx="13837939" cy="10576434"/>
            <a:chOff x="0" y="0"/>
            <a:chExt cx="4871263" cy="3723141"/>
          </a:xfrm>
        </p:grpSpPr>
        <p:sp>
          <p:nvSpPr>
            <p:cNvPr name="Freeform 5" id="5"/>
            <p:cNvSpPr/>
            <p:nvPr/>
          </p:nvSpPr>
          <p:spPr>
            <a:xfrm flipH="false" flipV="false" rot="0">
              <a:off x="0" y="0"/>
              <a:ext cx="4871263" cy="3723141"/>
            </a:xfrm>
            <a:custGeom>
              <a:avLst/>
              <a:gdLst/>
              <a:ahLst/>
              <a:cxnLst/>
              <a:rect r="r" b="b" t="t" l="l"/>
              <a:pathLst>
                <a:path h="3723141" w="4871263">
                  <a:moveTo>
                    <a:pt x="4435531" y="1099916"/>
                  </a:moveTo>
                  <a:cubicBezTo>
                    <a:pt x="4678846" y="1112402"/>
                    <a:pt x="4871263" y="1265641"/>
                    <a:pt x="4868780" y="1501742"/>
                  </a:cubicBezTo>
                  <a:cubicBezTo>
                    <a:pt x="4866298" y="1726493"/>
                    <a:pt x="4666432" y="1908110"/>
                    <a:pt x="4419393" y="1908110"/>
                  </a:cubicBezTo>
                  <a:cubicBezTo>
                    <a:pt x="4212078" y="1930812"/>
                    <a:pt x="3808623" y="2057943"/>
                    <a:pt x="3976212" y="2325828"/>
                  </a:cubicBezTo>
                  <a:cubicBezTo>
                    <a:pt x="4056903" y="2455230"/>
                    <a:pt x="4162422" y="2521066"/>
                    <a:pt x="4166146" y="2683386"/>
                  </a:cubicBezTo>
                  <a:cubicBezTo>
                    <a:pt x="4172353" y="2950135"/>
                    <a:pt x="3888072" y="3197588"/>
                    <a:pt x="3592619" y="3131751"/>
                  </a:cubicBezTo>
                  <a:cubicBezTo>
                    <a:pt x="3509444" y="3113590"/>
                    <a:pt x="3431236" y="3076131"/>
                    <a:pt x="3353028" y="3046619"/>
                  </a:cubicBezTo>
                  <a:cubicBezTo>
                    <a:pt x="3006677" y="2913812"/>
                    <a:pt x="2623083" y="2966026"/>
                    <a:pt x="2313974" y="3156724"/>
                  </a:cubicBezTo>
                  <a:cubicBezTo>
                    <a:pt x="2053280" y="3316774"/>
                    <a:pt x="1862103" y="3566497"/>
                    <a:pt x="1545546" y="3642548"/>
                  </a:cubicBezTo>
                  <a:cubicBezTo>
                    <a:pt x="1209126" y="3723141"/>
                    <a:pt x="836705" y="3655034"/>
                    <a:pt x="569804" y="3448445"/>
                  </a:cubicBezTo>
                  <a:cubicBezTo>
                    <a:pt x="341386" y="3269099"/>
                    <a:pt x="194900" y="2998944"/>
                    <a:pt x="197383" y="2724249"/>
                  </a:cubicBezTo>
                  <a:cubicBezTo>
                    <a:pt x="199866" y="2434798"/>
                    <a:pt x="357524" y="2171454"/>
                    <a:pt x="415870" y="1891083"/>
                  </a:cubicBezTo>
                  <a:cubicBezTo>
                    <a:pt x="449388" y="1726493"/>
                    <a:pt x="449388" y="1548282"/>
                    <a:pt x="384835" y="1389367"/>
                  </a:cubicBezTo>
                  <a:cubicBezTo>
                    <a:pt x="319040" y="1231588"/>
                    <a:pt x="173796" y="1132834"/>
                    <a:pt x="88140" y="987540"/>
                  </a:cubicBezTo>
                  <a:cubicBezTo>
                    <a:pt x="32276" y="893327"/>
                    <a:pt x="0" y="784357"/>
                    <a:pt x="0" y="669711"/>
                  </a:cubicBezTo>
                  <a:cubicBezTo>
                    <a:pt x="0" y="299667"/>
                    <a:pt x="327730" y="0"/>
                    <a:pt x="732427" y="0"/>
                  </a:cubicBezTo>
                  <a:cubicBezTo>
                    <a:pt x="846636" y="0"/>
                    <a:pt x="960846" y="24972"/>
                    <a:pt x="1062640" y="71512"/>
                  </a:cubicBezTo>
                  <a:cubicBezTo>
                    <a:pt x="1243885" y="155509"/>
                    <a:pt x="1355612" y="316694"/>
                    <a:pt x="1535615" y="404097"/>
                  </a:cubicBezTo>
                  <a:cubicBezTo>
                    <a:pt x="1837276" y="550525"/>
                    <a:pt x="2100453" y="467663"/>
                    <a:pt x="2413286" y="416583"/>
                  </a:cubicBezTo>
                  <a:cubicBezTo>
                    <a:pt x="2611911" y="383665"/>
                    <a:pt x="2865157" y="385935"/>
                    <a:pt x="3047643" y="475609"/>
                  </a:cubicBezTo>
                  <a:cubicBezTo>
                    <a:pt x="3199094" y="549390"/>
                    <a:pt x="3285992" y="702629"/>
                    <a:pt x="3364200" y="835436"/>
                  </a:cubicBezTo>
                  <a:cubicBezTo>
                    <a:pt x="3580205" y="1198670"/>
                    <a:pt x="4039524" y="1081754"/>
                    <a:pt x="4421875" y="1098781"/>
                  </a:cubicBezTo>
                  <a:cubicBezTo>
                    <a:pt x="4428083" y="1098781"/>
                    <a:pt x="4431807" y="1099916"/>
                    <a:pt x="4435531" y="1099916"/>
                  </a:cubicBezTo>
                  <a:close/>
                </a:path>
              </a:pathLst>
            </a:custGeom>
            <a:solidFill>
              <a:srgbClr val="FF7E00"/>
            </a:solidFill>
            <a:ln w="12700">
              <a:solidFill>
                <a:srgbClr val="000000"/>
              </a:solidFill>
            </a:ln>
          </p:spPr>
        </p:sp>
      </p:grpSp>
      <p:sp>
        <p:nvSpPr>
          <p:cNvPr name="TextBox 6" id="6"/>
          <p:cNvSpPr txBox="true"/>
          <p:nvPr/>
        </p:nvSpPr>
        <p:spPr>
          <a:xfrm rot="0">
            <a:off x="1340713" y="3294899"/>
            <a:ext cx="15606575" cy="6714598"/>
          </a:xfrm>
          <a:prstGeom prst="rect">
            <a:avLst/>
          </a:prstGeom>
        </p:spPr>
        <p:txBody>
          <a:bodyPr anchor="t" rtlCol="false" tIns="0" lIns="0" bIns="0" rIns="0">
            <a:spAutoFit/>
          </a:bodyPr>
          <a:lstStyle/>
          <a:p>
            <a:pPr algn="just">
              <a:lnSpc>
                <a:spcPts val="5279"/>
              </a:lnSpc>
              <a:spcBef>
                <a:spcPct val="0"/>
              </a:spcBef>
            </a:pPr>
            <a:r>
              <a:rPr lang="en-US" sz="3770">
                <a:solidFill>
                  <a:srgbClr val="7B3838"/>
                </a:solidFill>
                <a:latin typeface="Futura"/>
                <a:ea typeface="Futura"/>
                <a:cs typeface="Futura"/>
                <a:sym typeface="Futura"/>
              </a:rPr>
              <a:t>First, we load all jokes from our JSON files and clean them—removing punctuation, extra spaces, and converting to lowercase. For each newly generated joke, we compute a similarity ratio against every stored joke using Python’s SequenceMatcher and record the highest score.</a:t>
            </a:r>
          </a:p>
          <a:p>
            <a:pPr algn="just">
              <a:lnSpc>
                <a:spcPts val="5279"/>
              </a:lnSpc>
              <a:spcBef>
                <a:spcPct val="0"/>
              </a:spcBef>
            </a:pPr>
            <a:r>
              <a:rPr lang="en-US" sz="3770">
                <a:solidFill>
                  <a:srgbClr val="7B3838"/>
                </a:solidFill>
                <a:latin typeface="Futura"/>
                <a:ea typeface="Futura"/>
                <a:cs typeface="Futura"/>
                <a:sym typeface="Futura"/>
              </a:rPr>
              <a:t>If the score exceeds 0.8, we flag it as a duplicate and discard it. Scores between 0.5 and 0.8 trigger a manual review. Anything below 0.5 we accept as novel. This check prevents the model from simply repeating training data, curbs overfitting, and ensures every joke our system produces is genuinely fresh.</a:t>
            </a:r>
          </a:p>
          <a:p>
            <a:pPr algn="just">
              <a:lnSpc>
                <a:spcPts val="5279"/>
              </a:lnSpc>
              <a:spcBef>
                <a:spcPct val="0"/>
              </a:spcBef>
            </a:pPr>
          </a:p>
        </p:txBody>
      </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8" id="8"/>
          <p:cNvSpPr/>
          <p:nvPr/>
        </p:nvSpPr>
        <p:spPr>
          <a:xfrm flipH="false" flipV="false" rot="0">
            <a:off x="14949484" y="273250"/>
            <a:ext cx="3015382" cy="3015382"/>
          </a:xfrm>
          <a:custGeom>
            <a:avLst/>
            <a:gdLst/>
            <a:ahLst/>
            <a:cxnLst/>
            <a:rect r="r" b="b" t="t" l="l"/>
            <a:pathLst>
              <a:path h="3015382" w="3015382">
                <a:moveTo>
                  <a:pt x="0" y="0"/>
                </a:moveTo>
                <a:lnTo>
                  <a:pt x="3015382" y="0"/>
                </a:lnTo>
                <a:lnTo>
                  <a:pt x="3015382" y="3015382"/>
                </a:lnTo>
                <a:lnTo>
                  <a:pt x="0" y="3015382"/>
                </a:lnTo>
                <a:lnTo>
                  <a:pt x="0" y="0"/>
                </a:lnTo>
                <a:close/>
              </a:path>
            </a:pathLst>
          </a:custGeom>
          <a:blipFill>
            <a:blip r:embed="rId3"/>
            <a:stretch>
              <a:fillRect l="0" t="0" r="0" b="0"/>
            </a:stretch>
          </a:blipFill>
        </p:spPr>
      </p:sp>
      <p:sp>
        <p:nvSpPr>
          <p:cNvPr name="TextBox 9" id="9"/>
          <p:cNvSpPr txBox="true"/>
          <p:nvPr/>
        </p:nvSpPr>
        <p:spPr>
          <a:xfrm rot="0">
            <a:off x="980129" y="-295275"/>
            <a:ext cx="16327742" cy="2859914"/>
          </a:xfrm>
          <a:prstGeom prst="rect">
            <a:avLst/>
          </a:prstGeom>
        </p:spPr>
        <p:txBody>
          <a:bodyPr anchor="t" rtlCol="false" tIns="0" lIns="0" bIns="0" rIns="0">
            <a:spAutoFit/>
          </a:bodyPr>
          <a:lstStyle/>
          <a:p>
            <a:pPr algn="ctr">
              <a:lnSpc>
                <a:spcPts val="10891"/>
              </a:lnSpc>
              <a:spcBef>
                <a:spcPct val="0"/>
              </a:spcBef>
            </a:pPr>
            <a:r>
              <a:rPr lang="en-US" b="true" sz="7779">
                <a:solidFill>
                  <a:srgbClr val="794141"/>
                </a:solidFill>
                <a:latin typeface="Futura Bold"/>
                <a:ea typeface="Futura Bold"/>
                <a:cs typeface="Futura Bold"/>
                <a:sym typeface="Futura Bold"/>
              </a:rPr>
              <a:t>JOKE SIMILARITY CHECK &amp; OVERFITTING PREVENTION</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9538990">
            <a:off x="11091480" y="6648824"/>
            <a:ext cx="12936526" cy="11252600"/>
            <a:chOff x="0" y="0"/>
            <a:chExt cx="4788973" cy="4165600"/>
          </a:xfrm>
        </p:grpSpPr>
        <p:sp>
          <p:nvSpPr>
            <p:cNvPr name="Freeform 3" id="3"/>
            <p:cNvSpPr/>
            <p:nvPr/>
          </p:nvSpPr>
          <p:spPr>
            <a:xfrm flipH="false" flipV="false" rot="0">
              <a:off x="0" y="0"/>
              <a:ext cx="4788973" cy="4165600"/>
            </a:xfrm>
            <a:custGeom>
              <a:avLst/>
              <a:gdLst/>
              <a:ahLst/>
              <a:cxnLst/>
              <a:rect r="r" b="b" t="t" l="l"/>
              <a:pathLst>
                <a:path h="4165600" w="4788973">
                  <a:moveTo>
                    <a:pt x="4360601" y="1230630"/>
                  </a:moveTo>
                  <a:cubicBezTo>
                    <a:pt x="4599806" y="1244600"/>
                    <a:pt x="4788973" y="1416050"/>
                    <a:pt x="4786531" y="1680210"/>
                  </a:cubicBezTo>
                  <a:cubicBezTo>
                    <a:pt x="4784091" y="1931670"/>
                    <a:pt x="4587601" y="2134870"/>
                    <a:pt x="4344736" y="2134870"/>
                  </a:cubicBezTo>
                  <a:cubicBezTo>
                    <a:pt x="4140924" y="2160270"/>
                    <a:pt x="3744283" y="2302510"/>
                    <a:pt x="3909042" y="2602230"/>
                  </a:cubicBezTo>
                  <a:cubicBezTo>
                    <a:pt x="3988370" y="2747010"/>
                    <a:pt x="4092106" y="2820670"/>
                    <a:pt x="4095767" y="3002280"/>
                  </a:cubicBezTo>
                  <a:cubicBezTo>
                    <a:pt x="4101869" y="3300730"/>
                    <a:pt x="3822391" y="3577590"/>
                    <a:pt x="3531928" y="3503930"/>
                  </a:cubicBezTo>
                  <a:cubicBezTo>
                    <a:pt x="3450159" y="3483610"/>
                    <a:pt x="3373272" y="3441700"/>
                    <a:pt x="3296385" y="3408680"/>
                  </a:cubicBezTo>
                  <a:cubicBezTo>
                    <a:pt x="2955884" y="3260090"/>
                    <a:pt x="2578771" y="3318510"/>
                    <a:pt x="2274884" y="3531870"/>
                  </a:cubicBezTo>
                  <a:cubicBezTo>
                    <a:pt x="2018593" y="3710940"/>
                    <a:pt x="1830647" y="3990340"/>
                    <a:pt x="1519437" y="4075430"/>
                  </a:cubicBezTo>
                  <a:cubicBezTo>
                    <a:pt x="1188700" y="4165600"/>
                    <a:pt x="822571" y="4089400"/>
                    <a:pt x="560178" y="3858260"/>
                  </a:cubicBezTo>
                  <a:cubicBezTo>
                    <a:pt x="335619" y="3657600"/>
                    <a:pt x="191608" y="3355340"/>
                    <a:pt x="194048" y="3048000"/>
                  </a:cubicBezTo>
                  <a:cubicBezTo>
                    <a:pt x="196489" y="2724150"/>
                    <a:pt x="351484" y="2429510"/>
                    <a:pt x="408844" y="2115820"/>
                  </a:cubicBezTo>
                  <a:cubicBezTo>
                    <a:pt x="441796" y="1931670"/>
                    <a:pt x="441796" y="1732280"/>
                    <a:pt x="378334" y="1554480"/>
                  </a:cubicBezTo>
                  <a:cubicBezTo>
                    <a:pt x="313651" y="1377950"/>
                    <a:pt x="170860" y="1267460"/>
                    <a:pt x="86651" y="1104900"/>
                  </a:cubicBezTo>
                  <a:cubicBezTo>
                    <a:pt x="31731" y="999490"/>
                    <a:pt x="0" y="877570"/>
                    <a:pt x="0" y="749300"/>
                  </a:cubicBezTo>
                  <a:cubicBezTo>
                    <a:pt x="0" y="335280"/>
                    <a:pt x="322194" y="0"/>
                    <a:pt x="720054" y="0"/>
                  </a:cubicBezTo>
                  <a:cubicBezTo>
                    <a:pt x="832334" y="0"/>
                    <a:pt x="944614" y="27940"/>
                    <a:pt x="1044689" y="80010"/>
                  </a:cubicBezTo>
                  <a:cubicBezTo>
                    <a:pt x="1222872" y="173990"/>
                    <a:pt x="1332711" y="354330"/>
                    <a:pt x="1509674" y="452120"/>
                  </a:cubicBezTo>
                  <a:cubicBezTo>
                    <a:pt x="1806238" y="615950"/>
                    <a:pt x="2064970" y="523240"/>
                    <a:pt x="2372519" y="466090"/>
                  </a:cubicBezTo>
                  <a:cubicBezTo>
                    <a:pt x="2567787" y="429260"/>
                    <a:pt x="2816756" y="431800"/>
                    <a:pt x="2996159" y="532130"/>
                  </a:cubicBezTo>
                  <a:cubicBezTo>
                    <a:pt x="3145051" y="614680"/>
                    <a:pt x="3230482" y="786130"/>
                    <a:pt x="3307369" y="934720"/>
                  </a:cubicBezTo>
                  <a:cubicBezTo>
                    <a:pt x="3519724" y="1341120"/>
                    <a:pt x="3971284" y="1210310"/>
                    <a:pt x="4347176" y="1229360"/>
                  </a:cubicBezTo>
                  <a:cubicBezTo>
                    <a:pt x="4353279" y="1229360"/>
                    <a:pt x="4356940" y="1230630"/>
                    <a:pt x="4360601" y="1230630"/>
                  </a:cubicBezTo>
                  <a:close/>
                </a:path>
              </a:pathLst>
            </a:custGeom>
            <a:solidFill>
              <a:srgbClr val="FF7E00"/>
            </a:solidFill>
            <a:ln w="12700">
              <a:solidFill>
                <a:srgbClr val="000000"/>
              </a:solidFill>
            </a:ln>
          </p:spPr>
        </p:sp>
      </p:grpSp>
      <p:grpSp>
        <p:nvGrpSpPr>
          <p:cNvPr name="Group 4" id="4"/>
          <p:cNvGrpSpPr/>
          <p:nvPr/>
        </p:nvGrpSpPr>
        <p:grpSpPr>
          <a:xfrm rot="7961300">
            <a:off x="-8337855" y="-6212436"/>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0" y="767674"/>
            <a:ext cx="17259300" cy="7184184"/>
          </a:xfrm>
          <a:custGeom>
            <a:avLst/>
            <a:gdLst/>
            <a:ahLst/>
            <a:cxnLst/>
            <a:rect r="r" b="b" t="t" l="l"/>
            <a:pathLst>
              <a:path h="7184184" w="17259300">
                <a:moveTo>
                  <a:pt x="0" y="0"/>
                </a:moveTo>
                <a:lnTo>
                  <a:pt x="17259300" y="0"/>
                </a:lnTo>
                <a:lnTo>
                  <a:pt x="17259300" y="7184184"/>
                </a:lnTo>
                <a:lnTo>
                  <a:pt x="0" y="7184184"/>
                </a:lnTo>
                <a:lnTo>
                  <a:pt x="0" y="0"/>
                </a:lnTo>
                <a:close/>
              </a:path>
            </a:pathLst>
          </a:custGeom>
          <a:blipFill>
            <a:blip r:embed="rId3"/>
            <a:stretch>
              <a:fillRect l="0" t="0" r="0" b="0"/>
            </a:stretch>
          </a:blipFill>
        </p:spPr>
      </p:sp>
      <p:sp>
        <p:nvSpPr>
          <p:cNvPr name="Freeform 8" id="8"/>
          <p:cNvSpPr/>
          <p:nvPr/>
        </p:nvSpPr>
        <p:spPr>
          <a:xfrm flipH="false" flipV="false" rot="0">
            <a:off x="8893422" y="7951858"/>
            <a:ext cx="4358746" cy="2904014"/>
          </a:xfrm>
          <a:custGeom>
            <a:avLst/>
            <a:gdLst/>
            <a:ahLst/>
            <a:cxnLst/>
            <a:rect r="r" b="b" t="t" l="l"/>
            <a:pathLst>
              <a:path h="2904014" w="4358746">
                <a:moveTo>
                  <a:pt x="0" y="0"/>
                </a:moveTo>
                <a:lnTo>
                  <a:pt x="4358745" y="0"/>
                </a:lnTo>
                <a:lnTo>
                  <a:pt x="4358745" y="2904014"/>
                </a:lnTo>
                <a:lnTo>
                  <a:pt x="0" y="2904014"/>
                </a:lnTo>
                <a:lnTo>
                  <a:pt x="0" y="0"/>
                </a:lnTo>
                <a:close/>
              </a:path>
            </a:pathLst>
          </a:custGeom>
          <a:blipFill>
            <a:blip r:embed="rId4"/>
            <a:stretch>
              <a:fillRect l="0" t="0" r="0" b="0"/>
            </a:stretch>
          </a:blipFill>
        </p:spPr>
      </p:sp>
      <p:sp>
        <p:nvSpPr>
          <p:cNvPr name="TextBox 9" id="9"/>
          <p:cNvSpPr txBox="true"/>
          <p:nvPr/>
        </p:nvSpPr>
        <p:spPr>
          <a:xfrm rot="0">
            <a:off x="5667137" y="-295275"/>
            <a:ext cx="6953726" cy="1478928"/>
          </a:xfrm>
          <a:prstGeom prst="rect">
            <a:avLst/>
          </a:prstGeom>
        </p:spPr>
        <p:txBody>
          <a:bodyPr anchor="t" rtlCol="false" tIns="0" lIns="0" bIns="0" rIns="0">
            <a:spAutoFit/>
          </a:bodyPr>
          <a:lstStyle/>
          <a:p>
            <a:pPr algn="ctr">
              <a:lnSpc>
                <a:spcPts val="10884"/>
              </a:lnSpc>
              <a:spcBef>
                <a:spcPct val="0"/>
              </a:spcBef>
            </a:pPr>
            <a:r>
              <a:rPr lang="en-US" b="true" sz="7774">
                <a:solidFill>
                  <a:srgbClr val="794141"/>
                </a:solidFill>
                <a:latin typeface="Futura Bold"/>
                <a:ea typeface="Futura Bold"/>
                <a:cs typeface="Futura Bold"/>
                <a:sym typeface="Futura Bold"/>
              </a:rPr>
              <a:t>CHECK DATASET</a:t>
            </a:r>
          </a:p>
        </p:txBody>
      </p:sp>
      <p:sp>
        <p:nvSpPr>
          <p:cNvPr name="TextBox 10" id="10"/>
          <p:cNvSpPr txBox="true"/>
          <p:nvPr/>
        </p:nvSpPr>
        <p:spPr>
          <a:xfrm rot="0">
            <a:off x="12217070" y="2557791"/>
            <a:ext cx="5042230" cy="5915025"/>
          </a:xfrm>
          <a:prstGeom prst="rect">
            <a:avLst/>
          </a:prstGeom>
        </p:spPr>
        <p:txBody>
          <a:bodyPr anchor="t" rtlCol="false" tIns="0" lIns="0" bIns="0" rIns="0">
            <a:spAutoFit/>
          </a:bodyPr>
          <a:lstStyle/>
          <a:p>
            <a:pPr algn="just">
              <a:lnSpc>
                <a:spcPts val="4200"/>
              </a:lnSpc>
              <a:spcBef>
                <a:spcPct val="0"/>
              </a:spcBef>
            </a:pPr>
            <a:r>
              <a:rPr lang="en-US" sz="3000">
                <a:solidFill>
                  <a:srgbClr val="7B3838"/>
                </a:solidFill>
                <a:latin typeface="Futura"/>
                <a:ea typeface="Futura"/>
                <a:cs typeface="Futura"/>
                <a:sym typeface="Futura"/>
              </a:rPr>
              <a:t>The script loads a total of 7,500 jokes from three JSON files and then computes a 44.44% similarity score for the input “Nasreddin Hoca bir gün panayıra gitmiş.” Since this is below the 50% threshold, it flags the joke as not found in the dataset and likely newly generated by the model.</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446399">
            <a:off x="-10720770" y="-1109922"/>
            <a:ext cx="13348882" cy="11158087"/>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6617866">
            <a:off x="13514668" y="-1833746"/>
            <a:ext cx="14435403" cy="12066290"/>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7077181" y="6318463"/>
            <a:ext cx="4133638" cy="3768763"/>
          </a:xfrm>
          <a:custGeom>
            <a:avLst/>
            <a:gdLst/>
            <a:ahLst/>
            <a:cxnLst/>
            <a:rect r="r" b="b" t="t" l="l"/>
            <a:pathLst>
              <a:path h="3768763" w="4133638">
                <a:moveTo>
                  <a:pt x="0" y="0"/>
                </a:moveTo>
                <a:lnTo>
                  <a:pt x="4133638" y="0"/>
                </a:lnTo>
                <a:lnTo>
                  <a:pt x="4133638" y="3768762"/>
                </a:lnTo>
                <a:lnTo>
                  <a:pt x="0" y="3768762"/>
                </a:lnTo>
                <a:lnTo>
                  <a:pt x="0" y="0"/>
                </a:lnTo>
                <a:close/>
              </a:path>
            </a:pathLst>
          </a:custGeom>
          <a:blipFill>
            <a:blip r:embed="rId3"/>
            <a:stretch>
              <a:fillRect l="0" t="-4705" r="-1703" b="-6844"/>
            </a:stretch>
          </a:blipFill>
        </p:spPr>
      </p:sp>
      <p:sp>
        <p:nvSpPr>
          <p:cNvPr name="TextBox 8" id="8"/>
          <p:cNvSpPr txBox="true"/>
          <p:nvPr/>
        </p:nvSpPr>
        <p:spPr>
          <a:xfrm rot="0">
            <a:off x="0" y="-295275"/>
            <a:ext cx="18288000" cy="2860053"/>
          </a:xfrm>
          <a:prstGeom prst="rect">
            <a:avLst/>
          </a:prstGeom>
        </p:spPr>
        <p:txBody>
          <a:bodyPr anchor="t" rtlCol="false" tIns="0" lIns="0" bIns="0" rIns="0">
            <a:spAutoFit/>
          </a:bodyPr>
          <a:lstStyle/>
          <a:p>
            <a:pPr algn="ctr">
              <a:lnSpc>
                <a:spcPts val="10884"/>
              </a:lnSpc>
              <a:spcBef>
                <a:spcPct val="0"/>
              </a:spcBef>
            </a:pPr>
            <a:r>
              <a:rPr lang="en-US" b="true" sz="7774">
                <a:solidFill>
                  <a:srgbClr val="794141"/>
                </a:solidFill>
                <a:latin typeface="Futura Bold"/>
                <a:ea typeface="Futura Bold"/>
                <a:cs typeface="Futura Bold"/>
                <a:sym typeface="Futura Bold"/>
              </a:rPr>
              <a:t>G</a:t>
            </a:r>
            <a:r>
              <a:rPr lang="en-US" b="true" sz="7774">
                <a:solidFill>
                  <a:srgbClr val="794141"/>
                </a:solidFill>
                <a:latin typeface="Futura Bold"/>
                <a:ea typeface="Futura Bold"/>
                <a:cs typeface="Futura Bold"/>
                <a:sym typeface="Futura Bold"/>
              </a:rPr>
              <a:t>PT-2 MODEL TRAINING AND IMPLEMENTATION</a:t>
            </a:r>
          </a:p>
        </p:txBody>
      </p:sp>
      <p:sp>
        <p:nvSpPr>
          <p:cNvPr name="TextBox 9" id="9"/>
          <p:cNvSpPr txBox="true"/>
          <p:nvPr/>
        </p:nvSpPr>
        <p:spPr>
          <a:xfrm rot="0">
            <a:off x="2424670" y="3168863"/>
            <a:ext cx="13438659" cy="3149600"/>
          </a:xfrm>
          <a:prstGeom prst="rect">
            <a:avLst/>
          </a:prstGeom>
        </p:spPr>
        <p:txBody>
          <a:bodyPr anchor="t" rtlCol="false" tIns="0" lIns="0" bIns="0" rIns="0">
            <a:spAutoFit/>
          </a:bodyPr>
          <a:lstStyle/>
          <a:p>
            <a:pPr algn="just">
              <a:lnSpc>
                <a:spcPts val="4900"/>
              </a:lnSpc>
              <a:spcBef>
                <a:spcPct val="0"/>
              </a:spcBef>
            </a:pPr>
            <a:r>
              <a:rPr lang="en-US" sz="3500">
                <a:solidFill>
                  <a:srgbClr val="794141"/>
                </a:solidFill>
                <a:latin typeface="Futura"/>
                <a:ea typeface="Futura"/>
                <a:cs typeface="Futura"/>
                <a:sym typeface="Futura"/>
              </a:rPr>
              <a:t>For this project, we specifically selected and fine-tuned a G</a:t>
            </a:r>
            <a:r>
              <a:rPr lang="en-US" sz="3500">
                <a:solidFill>
                  <a:srgbClr val="794141"/>
                </a:solidFill>
                <a:latin typeface="Futura"/>
                <a:ea typeface="Futura"/>
                <a:cs typeface="Futura"/>
                <a:sym typeface="Futura"/>
              </a:rPr>
              <a:t>PT-2 architecture to work exclusively with Turkish joke generation. Unlike approaches that begin with English-pretrained models, we focused on optimizing our model entirely for Turkish language patterns and humor structures from the outset.</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685403">
            <a:off x="8874060" y="-8866648"/>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10446399">
            <a:off x="-2947926" y="8467623"/>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7" id="7"/>
          <p:cNvSpPr txBox="true"/>
          <p:nvPr/>
        </p:nvSpPr>
        <p:spPr>
          <a:xfrm rot="0">
            <a:off x="2100028" y="3140102"/>
            <a:ext cx="14087943" cy="2714625"/>
          </a:xfrm>
          <a:prstGeom prst="rect">
            <a:avLst/>
          </a:prstGeom>
        </p:spPr>
        <p:txBody>
          <a:bodyPr anchor="t" rtlCol="false" tIns="0" lIns="0" bIns="0" rIns="0">
            <a:spAutoFit/>
          </a:bodyPr>
          <a:lstStyle/>
          <a:p>
            <a:pPr algn="just">
              <a:lnSpc>
                <a:spcPts val="4200"/>
              </a:lnSpc>
              <a:spcBef>
                <a:spcPct val="0"/>
              </a:spcBef>
            </a:pPr>
            <a:r>
              <a:rPr lang="en-US" sz="3000">
                <a:solidFill>
                  <a:srgbClr val="794141"/>
                </a:solidFill>
                <a:latin typeface="Futura"/>
                <a:ea typeface="Futura"/>
                <a:cs typeface="Futura"/>
                <a:sym typeface="Futura"/>
              </a:rPr>
              <a:t>Our training was conducted </a:t>
            </a:r>
            <a:r>
              <a:rPr lang="en-US" sz="3000">
                <a:solidFill>
                  <a:srgbClr val="794141"/>
                </a:solidFill>
                <a:latin typeface="Futura"/>
                <a:ea typeface="Futura"/>
                <a:cs typeface="Futura"/>
                <a:sym typeface="Futura"/>
              </a:rPr>
              <a:t>exclusively on our specialized corpus of 7,500 Turkish jokes across three distinct categories. This</a:t>
            </a:r>
            <a:r>
              <a:rPr lang="en-US" sz="3000">
                <a:solidFill>
                  <a:srgbClr val="794141"/>
                </a:solidFill>
                <a:latin typeface="Futura"/>
                <a:ea typeface="Futura"/>
                <a:cs typeface="Futura"/>
                <a:sym typeface="Futura"/>
              </a:rPr>
              <a:t> approach ensured that the model developed a deep understanding of Turkish linguistic patterns, cultural references, and the unique structural elements of different joke types within Turkish humor tradition.</a:t>
            </a:r>
          </a:p>
        </p:txBody>
      </p:sp>
      <p:sp>
        <p:nvSpPr>
          <p:cNvPr name="TextBox 8" id="8"/>
          <p:cNvSpPr txBox="true"/>
          <p:nvPr/>
        </p:nvSpPr>
        <p:spPr>
          <a:xfrm rot="0">
            <a:off x="0" y="150178"/>
            <a:ext cx="17734396"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G</a:t>
            </a:r>
            <a:r>
              <a:rPr lang="en-US" b="true" sz="7700">
                <a:solidFill>
                  <a:srgbClr val="794141"/>
                </a:solidFill>
                <a:latin typeface="Futura Bold"/>
                <a:ea typeface="Futura Bold"/>
                <a:cs typeface="Futura Bold"/>
                <a:sym typeface="Futura Bold"/>
              </a:rPr>
              <a:t>PT-2 FOR TURKISH JOKE GENERATION</a:t>
            </a:r>
          </a:p>
        </p:txBody>
      </p:sp>
      <p:sp>
        <p:nvSpPr>
          <p:cNvPr name="Freeform 9" id="9"/>
          <p:cNvSpPr/>
          <p:nvPr/>
        </p:nvSpPr>
        <p:spPr>
          <a:xfrm flipH="false" flipV="false" rot="0">
            <a:off x="11154381" y="5704086"/>
            <a:ext cx="4723603" cy="4723603"/>
          </a:xfrm>
          <a:custGeom>
            <a:avLst/>
            <a:gdLst/>
            <a:ahLst/>
            <a:cxnLst/>
            <a:rect r="r" b="b" t="t" l="l"/>
            <a:pathLst>
              <a:path h="4723603" w="4723603">
                <a:moveTo>
                  <a:pt x="0" y="0"/>
                </a:moveTo>
                <a:lnTo>
                  <a:pt x="4723603" y="0"/>
                </a:lnTo>
                <a:lnTo>
                  <a:pt x="4723603" y="4723603"/>
                </a:lnTo>
                <a:lnTo>
                  <a:pt x="0" y="4723603"/>
                </a:lnTo>
                <a:lnTo>
                  <a:pt x="0" y="0"/>
                </a:lnTo>
                <a:close/>
              </a:path>
            </a:pathLst>
          </a:custGeom>
          <a:blipFill>
            <a:blip r:embed="rId3"/>
            <a:stretch>
              <a:fillRect l="0" t="0" r="0" b="0"/>
            </a:stretch>
          </a:blipFill>
        </p:spPr>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7636368">
            <a:off x="-12349414" y="-7169392"/>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9898717">
            <a:off x="9521773" y="8792265"/>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9135345" y="2248793"/>
            <a:ext cx="8958476" cy="5789415"/>
          </a:xfrm>
          <a:custGeom>
            <a:avLst/>
            <a:gdLst/>
            <a:ahLst/>
            <a:cxnLst/>
            <a:rect r="r" b="b" t="t" l="l"/>
            <a:pathLst>
              <a:path h="5789415" w="8958476">
                <a:moveTo>
                  <a:pt x="0" y="0"/>
                </a:moveTo>
                <a:lnTo>
                  <a:pt x="8958476" y="0"/>
                </a:lnTo>
                <a:lnTo>
                  <a:pt x="8958476" y="5789414"/>
                </a:lnTo>
                <a:lnTo>
                  <a:pt x="0" y="5789414"/>
                </a:lnTo>
                <a:lnTo>
                  <a:pt x="0" y="0"/>
                </a:lnTo>
                <a:close/>
              </a:path>
            </a:pathLst>
          </a:custGeom>
          <a:blipFill>
            <a:blip r:embed="rId3"/>
            <a:stretch>
              <a:fillRect l="0" t="0" r="0" b="0"/>
            </a:stretch>
          </a:blipFill>
        </p:spPr>
      </p:sp>
      <p:sp>
        <p:nvSpPr>
          <p:cNvPr name="TextBox 8" id="8"/>
          <p:cNvSpPr txBox="true"/>
          <p:nvPr/>
        </p:nvSpPr>
        <p:spPr>
          <a:xfrm rot="0">
            <a:off x="3988951" y="-295275"/>
            <a:ext cx="10310099" cy="1479042"/>
          </a:xfrm>
          <a:prstGeom prst="rect">
            <a:avLst/>
          </a:prstGeom>
        </p:spPr>
        <p:txBody>
          <a:bodyPr anchor="t" rtlCol="false" tIns="0" lIns="0" bIns="0" rIns="0">
            <a:spAutoFit/>
          </a:bodyPr>
          <a:lstStyle/>
          <a:p>
            <a:pPr algn="ctr">
              <a:lnSpc>
                <a:spcPts val="10877"/>
              </a:lnSpc>
              <a:spcBef>
                <a:spcPct val="0"/>
              </a:spcBef>
            </a:pPr>
            <a:r>
              <a:rPr lang="en-US" b="true" sz="7769">
                <a:solidFill>
                  <a:srgbClr val="7B3838"/>
                </a:solidFill>
                <a:latin typeface="Futura Bold"/>
                <a:ea typeface="Futura Bold"/>
                <a:cs typeface="Futura Bold"/>
                <a:sym typeface="Futura Bold"/>
              </a:rPr>
              <a:t>GPT2 MODEL TRAINING</a:t>
            </a:r>
          </a:p>
        </p:txBody>
      </p:sp>
      <p:sp>
        <p:nvSpPr>
          <p:cNvPr name="TextBox 9" id="9"/>
          <p:cNvSpPr txBox="true"/>
          <p:nvPr/>
        </p:nvSpPr>
        <p:spPr>
          <a:xfrm rot="0">
            <a:off x="-137199" y="2423608"/>
            <a:ext cx="9272544" cy="581025"/>
          </a:xfrm>
          <a:prstGeom prst="rect">
            <a:avLst/>
          </a:prstGeom>
        </p:spPr>
        <p:txBody>
          <a:bodyPr anchor="t" rtlCol="false" tIns="0" lIns="0" bIns="0" rIns="0">
            <a:spAutoFit/>
          </a:bodyPr>
          <a:lstStyle/>
          <a:p>
            <a:pPr algn="ctr">
              <a:lnSpc>
                <a:spcPts val="4200"/>
              </a:lnSpc>
              <a:spcBef>
                <a:spcPct val="0"/>
              </a:spcBef>
            </a:pPr>
            <a:r>
              <a:rPr lang="en-US" sz="3000">
                <a:solidFill>
                  <a:srgbClr val="7B3838"/>
                </a:solidFill>
                <a:latin typeface="Futura"/>
                <a:ea typeface="Futura"/>
                <a:cs typeface="Futura"/>
                <a:sym typeface="Futura"/>
              </a:rPr>
              <a:t>Fo</a:t>
            </a:r>
            <a:r>
              <a:rPr lang="en-US" sz="3000">
                <a:solidFill>
                  <a:srgbClr val="7B3838"/>
                </a:solidFill>
                <a:latin typeface="Futura"/>
                <a:ea typeface="Futura"/>
                <a:cs typeface="Futura"/>
                <a:sym typeface="Futura"/>
              </a:rPr>
              <a:t>r the technical specifications, we used:</a:t>
            </a:r>
          </a:p>
        </p:txBody>
      </p:sp>
      <p:sp>
        <p:nvSpPr>
          <p:cNvPr name="TextBox 10" id="10"/>
          <p:cNvSpPr txBox="true"/>
          <p:nvPr/>
        </p:nvSpPr>
        <p:spPr>
          <a:xfrm rot="0">
            <a:off x="-735520" y="3433417"/>
            <a:ext cx="9879520" cy="6956717"/>
          </a:xfrm>
          <a:prstGeom prst="rect">
            <a:avLst/>
          </a:prstGeom>
        </p:spPr>
        <p:txBody>
          <a:bodyPr anchor="t" rtlCol="false" tIns="0" lIns="0" bIns="0" rIns="0">
            <a:spAutoFit/>
          </a:bodyPr>
          <a:lstStyle/>
          <a:p>
            <a:pPr algn="ctr" marL="655242" indent="-327621" lvl="1">
              <a:lnSpc>
                <a:spcPts val="4248"/>
              </a:lnSpc>
              <a:buFont typeface="Arial"/>
              <a:buChar char="•"/>
            </a:pPr>
            <a:r>
              <a:rPr lang="en-US" sz="3034">
                <a:solidFill>
                  <a:srgbClr val="7B3838"/>
                </a:solidFill>
                <a:latin typeface="Futura"/>
                <a:ea typeface="Futura"/>
                <a:cs typeface="Futura"/>
                <a:sym typeface="Futura"/>
              </a:rPr>
              <a:t>Model: GPT-2 medium (355M parameters)</a:t>
            </a:r>
          </a:p>
          <a:p>
            <a:pPr algn="ctr" marL="655242" indent="-327621" lvl="1">
              <a:lnSpc>
                <a:spcPts val="4248"/>
              </a:lnSpc>
              <a:buFont typeface="Arial"/>
              <a:buChar char="•"/>
            </a:pPr>
          </a:p>
          <a:p>
            <a:pPr algn="ctr" marL="655242" indent="-327621" lvl="1">
              <a:lnSpc>
                <a:spcPts val="4248"/>
              </a:lnSpc>
              <a:buFont typeface="Arial"/>
              <a:buChar char="•"/>
            </a:pPr>
            <a:r>
              <a:rPr lang="en-US" sz="3034">
                <a:solidFill>
                  <a:srgbClr val="7B3838"/>
                </a:solidFill>
                <a:latin typeface="Futura"/>
                <a:ea typeface="Futura"/>
                <a:cs typeface="Futura"/>
                <a:sym typeface="Futura"/>
              </a:rPr>
              <a:t>Training infrastructure: Google Colab with GPU acceleration</a:t>
            </a:r>
          </a:p>
          <a:p>
            <a:pPr algn="ctr" marL="655242" indent="-327621" lvl="1">
              <a:lnSpc>
                <a:spcPts val="4248"/>
              </a:lnSpc>
              <a:buFont typeface="Arial"/>
              <a:buChar char="•"/>
            </a:pPr>
          </a:p>
          <a:p>
            <a:pPr algn="ctr" marL="655242" indent="-327621" lvl="1">
              <a:lnSpc>
                <a:spcPts val="4248"/>
              </a:lnSpc>
              <a:buFont typeface="Arial"/>
              <a:buChar char="•"/>
            </a:pPr>
            <a:r>
              <a:rPr lang="en-US" sz="3034">
                <a:solidFill>
                  <a:srgbClr val="7B3838"/>
                </a:solidFill>
                <a:latin typeface="Futura"/>
                <a:ea typeface="Futura"/>
                <a:cs typeface="Futura"/>
                <a:sym typeface="Futura"/>
              </a:rPr>
              <a:t>Training duration: Approxim</a:t>
            </a:r>
            <a:r>
              <a:rPr lang="en-US" sz="3034">
                <a:solidFill>
                  <a:srgbClr val="7B3838"/>
                </a:solidFill>
                <a:latin typeface="Futura"/>
                <a:ea typeface="Futura"/>
                <a:cs typeface="Futura"/>
                <a:sym typeface="Futura"/>
              </a:rPr>
              <a:t>ately 30 hours</a:t>
            </a:r>
          </a:p>
          <a:p>
            <a:pPr algn="ctr" marL="655242" indent="-327621" lvl="1">
              <a:lnSpc>
                <a:spcPts val="4248"/>
              </a:lnSpc>
              <a:buFont typeface="Arial"/>
              <a:buChar char="•"/>
            </a:pPr>
            <a:r>
              <a:rPr lang="en-US" sz="3034">
                <a:solidFill>
                  <a:srgbClr val="7B3838"/>
                </a:solidFill>
                <a:latin typeface="Futura"/>
                <a:ea typeface="Futura"/>
                <a:cs typeface="Futura"/>
                <a:sym typeface="Futura"/>
              </a:rPr>
              <a:t>Number of epochs: 25</a:t>
            </a:r>
          </a:p>
          <a:p>
            <a:pPr algn="ctr" marL="655242" indent="-327621" lvl="1">
              <a:lnSpc>
                <a:spcPts val="4248"/>
              </a:lnSpc>
              <a:buFont typeface="Arial"/>
              <a:buChar char="•"/>
            </a:pPr>
          </a:p>
          <a:p>
            <a:pPr algn="ctr" marL="655242" indent="-327621" lvl="1">
              <a:lnSpc>
                <a:spcPts val="4248"/>
              </a:lnSpc>
              <a:buFont typeface="Arial"/>
              <a:buChar char="•"/>
            </a:pPr>
            <a:r>
              <a:rPr lang="en-US" sz="3034">
                <a:solidFill>
                  <a:srgbClr val="7B3838"/>
                </a:solidFill>
                <a:latin typeface="Futura"/>
                <a:ea typeface="Futura"/>
                <a:cs typeface="Futura"/>
                <a:sym typeface="Futura"/>
              </a:rPr>
              <a:t>Checkpoints: Saved every 5 epochs to prevent work loss</a:t>
            </a:r>
          </a:p>
          <a:p>
            <a:pPr algn="ctr" marL="655242" indent="-327621" lvl="1">
              <a:lnSpc>
                <a:spcPts val="4248"/>
              </a:lnSpc>
              <a:buFont typeface="Arial"/>
              <a:buChar char="•"/>
            </a:pPr>
          </a:p>
          <a:p>
            <a:pPr algn="ctr" marL="655242" indent="-327621" lvl="1">
              <a:lnSpc>
                <a:spcPts val="4248"/>
              </a:lnSpc>
              <a:buFont typeface="Arial"/>
              <a:buChar char="•"/>
            </a:pPr>
            <a:r>
              <a:rPr lang="en-US" sz="3034">
                <a:solidFill>
                  <a:srgbClr val="7B3838"/>
                </a:solidFill>
                <a:latin typeface="Futura"/>
                <a:ea typeface="Futura"/>
                <a:cs typeface="Futura"/>
                <a:sym typeface="Futura"/>
              </a:rPr>
              <a:t>Final training loss: Reduced to 1.36</a:t>
            </a:r>
          </a:p>
          <a:p>
            <a:pPr algn="ctr">
              <a:lnSpc>
                <a:spcPts val="4248"/>
              </a:lnSpc>
            </a:pP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TextBox 2" id="2"/>
          <p:cNvSpPr txBox="true"/>
          <p:nvPr/>
        </p:nvSpPr>
        <p:spPr>
          <a:xfrm rot="0">
            <a:off x="4027590" y="7267012"/>
            <a:ext cx="10232819" cy="2714625"/>
          </a:xfrm>
          <a:prstGeom prst="rect">
            <a:avLst/>
          </a:prstGeom>
        </p:spPr>
        <p:txBody>
          <a:bodyPr anchor="t" rtlCol="false" tIns="0" lIns="0" bIns="0" rIns="0">
            <a:spAutoFit/>
          </a:bodyPr>
          <a:lstStyle/>
          <a:p>
            <a:pPr algn="just">
              <a:lnSpc>
                <a:spcPts val="4200"/>
              </a:lnSpc>
            </a:pPr>
            <a:r>
              <a:rPr lang="en-US" sz="3000">
                <a:solidFill>
                  <a:srgbClr val="7B3838"/>
                </a:solidFill>
                <a:latin typeface="Futura"/>
                <a:ea typeface="Futura"/>
                <a:cs typeface="Futura"/>
                <a:sym typeface="Futura"/>
              </a:rPr>
              <a:t>One innovative aspect of our implementation is the multi-attempt generation strategy. If the first attempt doesn't produce a high-quality joke (based on our scoring algorithm), the system automatically tries again with different parameters, selecting the highest-scoring result from multiple generations.</a:t>
            </a:r>
          </a:p>
        </p:txBody>
      </p:sp>
      <p:grpSp>
        <p:nvGrpSpPr>
          <p:cNvPr name="Group 3" id="3"/>
          <p:cNvGrpSpPr/>
          <p:nvPr/>
        </p:nvGrpSpPr>
        <p:grpSpPr>
          <a:xfrm rot="-10106780">
            <a:off x="-13217419" y="4494421"/>
            <a:ext cx="14435403" cy="12066290"/>
            <a:chOff x="0" y="0"/>
            <a:chExt cx="4983480" cy="4165600"/>
          </a:xfrm>
        </p:grpSpPr>
        <p:sp>
          <p:nvSpPr>
            <p:cNvPr name="Freeform 4" id="4"/>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5" id="5"/>
          <p:cNvGrpSpPr/>
          <p:nvPr/>
        </p:nvGrpSpPr>
        <p:grpSpPr>
          <a:xfrm rot="9898717">
            <a:off x="15670999" y="-3447727"/>
            <a:ext cx="12369065" cy="10339076"/>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3493371" y="1721811"/>
            <a:ext cx="11301259" cy="5339845"/>
          </a:xfrm>
          <a:custGeom>
            <a:avLst/>
            <a:gdLst/>
            <a:ahLst/>
            <a:cxnLst/>
            <a:rect r="r" b="b" t="t" l="l"/>
            <a:pathLst>
              <a:path h="5339845" w="11301259">
                <a:moveTo>
                  <a:pt x="0" y="0"/>
                </a:moveTo>
                <a:lnTo>
                  <a:pt x="11301258" y="0"/>
                </a:lnTo>
                <a:lnTo>
                  <a:pt x="11301258" y="5339845"/>
                </a:lnTo>
                <a:lnTo>
                  <a:pt x="0" y="5339845"/>
                </a:lnTo>
                <a:lnTo>
                  <a:pt x="0" y="0"/>
                </a:lnTo>
                <a:close/>
              </a:path>
            </a:pathLst>
          </a:custGeom>
          <a:blipFill>
            <a:blip r:embed="rId2"/>
            <a:stretch>
              <a:fillRect l="0" t="0" r="0" b="0"/>
            </a:stretch>
          </a:blipFill>
        </p:spPr>
      </p:sp>
      <p:sp>
        <p:nvSpPr>
          <p:cNvPr name="TextBox 8" id="8"/>
          <p:cNvSpPr txBox="true"/>
          <p:nvPr/>
        </p:nvSpPr>
        <p:spPr>
          <a:xfrm rot="0">
            <a:off x="2528441" y="-295275"/>
            <a:ext cx="13231118"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B3838"/>
                </a:solidFill>
                <a:latin typeface="Futura Bold"/>
                <a:ea typeface="Futura Bold"/>
                <a:cs typeface="Futura Bold"/>
                <a:sym typeface="Futura Bold"/>
              </a:rPr>
              <a:t>FINE-TUNING APPLICATION - 1</a:t>
            </a:r>
          </a:p>
        </p:txBody>
      </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241245">
            <a:off x="-11535659" y="-1473111"/>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9898717">
            <a:off x="14531743" y="-318718"/>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4622837" y="1166494"/>
            <a:ext cx="9042326" cy="5775786"/>
          </a:xfrm>
          <a:custGeom>
            <a:avLst/>
            <a:gdLst/>
            <a:ahLst/>
            <a:cxnLst/>
            <a:rect r="r" b="b" t="t" l="l"/>
            <a:pathLst>
              <a:path h="5775786" w="9042326">
                <a:moveTo>
                  <a:pt x="0" y="0"/>
                </a:moveTo>
                <a:lnTo>
                  <a:pt x="9042326" y="0"/>
                </a:lnTo>
                <a:lnTo>
                  <a:pt x="9042326" y="5775786"/>
                </a:lnTo>
                <a:lnTo>
                  <a:pt x="0" y="5775786"/>
                </a:lnTo>
                <a:lnTo>
                  <a:pt x="0" y="0"/>
                </a:lnTo>
                <a:close/>
              </a:path>
            </a:pathLst>
          </a:custGeom>
          <a:blipFill>
            <a:blip r:embed="rId2"/>
            <a:stretch>
              <a:fillRect l="0" t="0" r="0" b="0"/>
            </a:stretch>
          </a:blipFill>
        </p:spPr>
      </p:sp>
      <p:sp>
        <p:nvSpPr>
          <p:cNvPr name="TextBox 7" id="7"/>
          <p:cNvSpPr txBox="true"/>
          <p:nvPr/>
        </p:nvSpPr>
        <p:spPr>
          <a:xfrm rot="0">
            <a:off x="4220989" y="7226378"/>
            <a:ext cx="9846022" cy="3368040"/>
          </a:xfrm>
          <a:prstGeom prst="rect">
            <a:avLst/>
          </a:prstGeom>
        </p:spPr>
        <p:txBody>
          <a:bodyPr anchor="t" rtlCol="false" tIns="0" lIns="0" bIns="0" rIns="0">
            <a:spAutoFit/>
          </a:bodyPr>
          <a:lstStyle/>
          <a:p>
            <a:pPr algn="ctr">
              <a:lnSpc>
                <a:spcPts val="4409"/>
              </a:lnSpc>
            </a:pPr>
            <a:r>
              <a:rPr lang="en-US" sz="3150">
                <a:solidFill>
                  <a:srgbClr val="7B3838"/>
                </a:solidFill>
                <a:latin typeface="Futura"/>
                <a:ea typeface="Futura"/>
                <a:cs typeface="Futura"/>
                <a:sym typeface="Futura"/>
              </a:rPr>
              <a:t>We also implemented post-processing functions that:</a:t>
            </a:r>
          </a:p>
          <a:p>
            <a:pPr algn="ctr" marL="680085" indent="-340042" lvl="1">
              <a:lnSpc>
                <a:spcPts val="4409"/>
              </a:lnSpc>
              <a:buFont typeface="Arial"/>
              <a:buChar char="•"/>
            </a:pPr>
            <a:r>
              <a:rPr lang="en-US" sz="3150">
                <a:solidFill>
                  <a:srgbClr val="7B3838"/>
                </a:solidFill>
                <a:latin typeface="Futura"/>
                <a:ea typeface="Futura"/>
                <a:cs typeface="Futura"/>
                <a:sym typeface="Futura"/>
              </a:rPr>
              <a:t>Clean up the generated text</a:t>
            </a:r>
          </a:p>
          <a:p>
            <a:pPr algn="ctr" marL="680085" indent="-340042" lvl="1">
              <a:lnSpc>
                <a:spcPts val="4409"/>
              </a:lnSpc>
              <a:buFont typeface="Arial"/>
              <a:buChar char="•"/>
            </a:pPr>
            <a:r>
              <a:rPr lang="en-US" sz="3150">
                <a:solidFill>
                  <a:srgbClr val="7B3838"/>
                </a:solidFill>
                <a:latin typeface="Futura"/>
                <a:ea typeface="Futura"/>
                <a:cs typeface="Futura"/>
                <a:sym typeface="Futura"/>
              </a:rPr>
              <a:t>Fix capitalization</a:t>
            </a:r>
          </a:p>
          <a:p>
            <a:pPr algn="ctr" marL="680085" indent="-340042" lvl="1">
              <a:lnSpc>
                <a:spcPts val="4409"/>
              </a:lnSpc>
              <a:buFont typeface="Arial"/>
              <a:buChar char="•"/>
            </a:pPr>
            <a:r>
              <a:rPr lang="en-US" sz="3150">
                <a:solidFill>
                  <a:srgbClr val="7B3838"/>
                </a:solidFill>
                <a:latin typeface="Futura"/>
                <a:ea typeface="Futura"/>
                <a:cs typeface="Futura"/>
                <a:sym typeface="Futura"/>
              </a:rPr>
              <a:t>Remove any nonsense patterns or repeated segments</a:t>
            </a:r>
          </a:p>
          <a:p>
            <a:pPr algn="ctr" marL="680085" indent="-340042" lvl="1">
              <a:lnSpc>
                <a:spcPts val="4409"/>
              </a:lnSpc>
              <a:buFont typeface="Arial"/>
              <a:buChar char="•"/>
            </a:pPr>
            <a:r>
              <a:rPr lang="en-US" sz="3150">
                <a:solidFill>
                  <a:srgbClr val="7B3838"/>
                </a:solidFill>
                <a:latin typeface="Futura"/>
                <a:ea typeface="Futura"/>
                <a:cs typeface="Futura"/>
                <a:sym typeface="Futura"/>
              </a:rPr>
              <a:t>Ensure proper punctuation and sentence structure</a:t>
            </a:r>
          </a:p>
          <a:p>
            <a:pPr algn="ctr">
              <a:lnSpc>
                <a:spcPts val="4409"/>
              </a:lnSpc>
            </a:pPr>
          </a:p>
        </p:txBody>
      </p:sp>
      <p:sp>
        <p:nvSpPr>
          <p:cNvPr name="TextBox 8" id="8"/>
          <p:cNvSpPr txBox="true"/>
          <p:nvPr/>
        </p:nvSpPr>
        <p:spPr>
          <a:xfrm rot="0">
            <a:off x="2387129" y="-295275"/>
            <a:ext cx="13513743"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B3838"/>
                </a:solidFill>
                <a:latin typeface="Futura Bold"/>
                <a:ea typeface="Futura Bold"/>
                <a:cs typeface="Futura Bold"/>
                <a:sym typeface="Futura Bold"/>
              </a:rPr>
              <a:t>FINE-TUNING APPLICATION -  2</a:t>
            </a:r>
          </a:p>
        </p:txBody>
      </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Freeform 2" id="2"/>
          <p:cNvSpPr/>
          <p:nvPr/>
        </p:nvSpPr>
        <p:spPr>
          <a:xfrm flipH="false" flipV="false" rot="0">
            <a:off x="2830511" y="6593528"/>
            <a:ext cx="12626978" cy="3507666"/>
          </a:xfrm>
          <a:custGeom>
            <a:avLst/>
            <a:gdLst/>
            <a:ahLst/>
            <a:cxnLst/>
            <a:rect r="r" b="b" t="t" l="l"/>
            <a:pathLst>
              <a:path h="3507666" w="12626978">
                <a:moveTo>
                  <a:pt x="0" y="0"/>
                </a:moveTo>
                <a:lnTo>
                  <a:pt x="12626978" y="0"/>
                </a:lnTo>
                <a:lnTo>
                  <a:pt x="12626978" y="3507666"/>
                </a:lnTo>
                <a:lnTo>
                  <a:pt x="0" y="3507666"/>
                </a:lnTo>
                <a:lnTo>
                  <a:pt x="0" y="0"/>
                </a:lnTo>
                <a:close/>
              </a:path>
            </a:pathLst>
          </a:custGeom>
          <a:blipFill>
            <a:blip r:embed="rId2"/>
            <a:stretch>
              <a:fillRect l="0" t="0" r="-11674" b="0"/>
            </a:stretch>
          </a:blipFill>
        </p:spPr>
      </p:sp>
      <p:sp>
        <p:nvSpPr>
          <p:cNvPr name="Freeform 3" id="3"/>
          <p:cNvSpPr/>
          <p:nvPr/>
        </p:nvSpPr>
        <p:spPr>
          <a:xfrm flipH="false" flipV="false" rot="0">
            <a:off x="3667125" y="3314248"/>
            <a:ext cx="10953750" cy="3279280"/>
          </a:xfrm>
          <a:custGeom>
            <a:avLst/>
            <a:gdLst/>
            <a:ahLst/>
            <a:cxnLst/>
            <a:rect r="r" b="b" t="t" l="l"/>
            <a:pathLst>
              <a:path h="3279280" w="10953750">
                <a:moveTo>
                  <a:pt x="0" y="0"/>
                </a:moveTo>
                <a:lnTo>
                  <a:pt x="10953750" y="0"/>
                </a:lnTo>
                <a:lnTo>
                  <a:pt x="10953750" y="3279280"/>
                </a:lnTo>
                <a:lnTo>
                  <a:pt x="0" y="3279280"/>
                </a:lnTo>
                <a:lnTo>
                  <a:pt x="0" y="0"/>
                </a:lnTo>
                <a:close/>
              </a:path>
            </a:pathLst>
          </a:custGeom>
          <a:blipFill>
            <a:blip r:embed="rId3"/>
            <a:stretch>
              <a:fillRect l="0" t="0" r="-7882" b="0"/>
            </a:stretch>
          </a:blipFill>
        </p:spPr>
      </p:sp>
      <p:sp>
        <p:nvSpPr>
          <p:cNvPr name="TextBox 4" id="4"/>
          <p:cNvSpPr txBox="true"/>
          <p:nvPr/>
        </p:nvSpPr>
        <p:spPr>
          <a:xfrm rot="0">
            <a:off x="1444314" y="1737841"/>
            <a:ext cx="15399372" cy="1114425"/>
          </a:xfrm>
          <a:prstGeom prst="rect">
            <a:avLst/>
          </a:prstGeom>
        </p:spPr>
        <p:txBody>
          <a:bodyPr anchor="t" rtlCol="false" tIns="0" lIns="0" bIns="0" rIns="0">
            <a:spAutoFit/>
          </a:bodyPr>
          <a:lstStyle/>
          <a:p>
            <a:pPr algn="ctr">
              <a:lnSpc>
                <a:spcPts val="4200"/>
              </a:lnSpc>
              <a:spcBef>
                <a:spcPct val="0"/>
              </a:spcBef>
            </a:pPr>
            <a:r>
              <a:rPr lang="en-US" sz="3000">
                <a:solidFill>
                  <a:srgbClr val="7B3838"/>
                </a:solidFill>
                <a:latin typeface="Futura"/>
                <a:ea typeface="Futura"/>
                <a:cs typeface="Futura"/>
                <a:sym typeface="Futura"/>
              </a:rPr>
              <a:t>One of the most signific</a:t>
            </a:r>
            <a:r>
              <a:rPr lang="en-US" sz="3000">
                <a:solidFill>
                  <a:srgbClr val="7B3838"/>
                </a:solidFill>
                <a:latin typeface="Futura"/>
                <a:ea typeface="Futura"/>
                <a:cs typeface="Futura"/>
                <a:sym typeface="Futura"/>
              </a:rPr>
              <a:t>ant aspects of our implementation, as you can see in our app.py code, is the joke generation pipeline we developed. This includes:</a:t>
            </a:r>
          </a:p>
        </p:txBody>
      </p:sp>
      <p:sp>
        <p:nvSpPr>
          <p:cNvPr name="TextBox 5" id="5"/>
          <p:cNvSpPr txBox="true"/>
          <p:nvPr/>
        </p:nvSpPr>
        <p:spPr>
          <a:xfrm rot="0">
            <a:off x="1618971" y="-295275"/>
            <a:ext cx="15050058" cy="1461769"/>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FINE TUNENING GPT2 MODEL - 1 </a:t>
            </a:r>
          </a:p>
        </p:txBody>
      </p:sp>
      <p:grpSp>
        <p:nvGrpSpPr>
          <p:cNvPr name="Group 6" id="6"/>
          <p:cNvGrpSpPr/>
          <p:nvPr/>
        </p:nvGrpSpPr>
        <p:grpSpPr>
          <a:xfrm rot="-5632661">
            <a:off x="-12078162" y="-3180879"/>
            <a:ext cx="14435403" cy="12066290"/>
            <a:chOff x="0" y="0"/>
            <a:chExt cx="4983480" cy="4165600"/>
          </a:xfrm>
        </p:grpSpPr>
        <p:sp>
          <p:nvSpPr>
            <p:cNvPr name="Freeform 7" id="7"/>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8" id="8"/>
          <p:cNvGrpSpPr/>
          <p:nvPr/>
        </p:nvGrpSpPr>
        <p:grpSpPr>
          <a:xfrm rot="9898717">
            <a:off x="14531743" y="-318718"/>
            <a:ext cx="12369065" cy="10339076"/>
            <a:chOff x="0" y="0"/>
            <a:chExt cx="4983480" cy="4165600"/>
          </a:xfrm>
        </p:grpSpPr>
        <p:sp>
          <p:nvSpPr>
            <p:cNvPr name="Freeform 9" id="9"/>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10" id="10"/>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4"/>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446399">
            <a:off x="-10720770" y="-1109922"/>
            <a:ext cx="13348882" cy="11158087"/>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6617866">
            <a:off x="12940842" y="-1790959"/>
            <a:ext cx="14435403" cy="12066290"/>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6" id="6"/>
          <p:cNvGrpSpPr/>
          <p:nvPr/>
        </p:nvGrpSpPr>
        <p:grpSpPr>
          <a:xfrm rot="0">
            <a:off x="2857222" y="2280309"/>
            <a:ext cx="3287330" cy="32873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8" id="8"/>
          <p:cNvGrpSpPr/>
          <p:nvPr/>
        </p:nvGrpSpPr>
        <p:grpSpPr>
          <a:xfrm rot="0">
            <a:off x="2957872" y="2380959"/>
            <a:ext cx="3086030" cy="3086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a:grpSpLocks noChangeAspect="true"/>
          </p:cNvGrpSpPr>
          <p:nvPr/>
        </p:nvGrpSpPr>
        <p:grpSpPr>
          <a:xfrm rot="0">
            <a:off x="3094137" y="2449528"/>
            <a:ext cx="2813500" cy="2813489"/>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3213" r="0" b="-3213"/>
              </a:stretch>
            </a:blipFill>
          </p:spPr>
        </p:sp>
      </p:grpSp>
      <p:grpSp>
        <p:nvGrpSpPr>
          <p:cNvPr name="Group 12" id="12"/>
          <p:cNvGrpSpPr/>
          <p:nvPr/>
        </p:nvGrpSpPr>
        <p:grpSpPr>
          <a:xfrm rot="0">
            <a:off x="3094137" y="5093599"/>
            <a:ext cx="2813500" cy="474239"/>
            <a:chOff x="0" y="0"/>
            <a:chExt cx="11354475" cy="1913890"/>
          </a:xfrm>
        </p:grpSpPr>
        <p:sp>
          <p:nvSpPr>
            <p:cNvPr name="Freeform 13" id="13"/>
            <p:cNvSpPr/>
            <p:nvPr/>
          </p:nvSpPr>
          <p:spPr>
            <a:xfrm flipH="false" flipV="false" rot="0">
              <a:off x="0" y="0"/>
              <a:ext cx="11354475" cy="1913890"/>
            </a:xfrm>
            <a:custGeom>
              <a:avLst/>
              <a:gdLst/>
              <a:ahLst/>
              <a:cxnLst/>
              <a:rect r="r" b="b" t="t" l="l"/>
              <a:pathLst>
                <a:path h="1913890" w="11354475">
                  <a:moveTo>
                    <a:pt x="11230015" y="1913890"/>
                  </a:moveTo>
                  <a:lnTo>
                    <a:pt x="124460" y="1913890"/>
                  </a:lnTo>
                  <a:cubicBezTo>
                    <a:pt x="55880" y="1913890"/>
                    <a:pt x="0" y="1858010"/>
                    <a:pt x="0" y="1789430"/>
                  </a:cubicBezTo>
                  <a:lnTo>
                    <a:pt x="0" y="124460"/>
                  </a:lnTo>
                  <a:cubicBezTo>
                    <a:pt x="0" y="55880"/>
                    <a:pt x="55880" y="0"/>
                    <a:pt x="124460" y="0"/>
                  </a:cubicBezTo>
                  <a:lnTo>
                    <a:pt x="11230015" y="0"/>
                  </a:lnTo>
                  <a:cubicBezTo>
                    <a:pt x="11298595" y="0"/>
                    <a:pt x="11354475" y="55880"/>
                    <a:pt x="11354475" y="124460"/>
                  </a:cubicBezTo>
                  <a:lnTo>
                    <a:pt x="11354475" y="1789430"/>
                  </a:lnTo>
                  <a:cubicBezTo>
                    <a:pt x="11354475" y="1858010"/>
                    <a:pt x="11298595" y="1913890"/>
                    <a:pt x="11230015" y="1913890"/>
                  </a:cubicBezTo>
                  <a:close/>
                </a:path>
              </a:pathLst>
            </a:custGeom>
            <a:solidFill>
              <a:srgbClr val="FFFFFF"/>
            </a:solidFill>
          </p:spPr>
        </p:sp>
      </p:grpSp>
      <p:grpSp>
        <p:nvGrpSpPr>
          <p:cNvPr name="Group 14" id="14"/>
          <p:cNvGrpSpPr/>
          <p:nvPr/>
        </p:nvGrpSpPr>
        <p:grpSpPr>
          <a:xfrm rot="0">
            <a:off x="7500335" y="2280309"/>
            <a:ext cx="3287330" cy="328733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16" id="16"/>
          <p:cNvGrpSpPr/>
          <p:nvPr/>
        </p:nvGrpSpPr>
        <p:grpSpPr>
          <a:xfrm rot="0">
            <a:off x="7600985" y="2380959"/>
            <a:ext cx="3086030" cy="308603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a:grpSpLocks noChangeAspect="true"/>
          </p:cNvGrpSpPr>
          <p:nvPr/>
        </p:nvGrpSpPr>
        <p:grpSpPr>
          <a:xfrm rot="0">
            <a:off x="7737250" y="2449528"/>
            <a:ext cx="2813500" cy="2813489"/>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49502" r="0" b="-49502"/>
              </a:stretch>
            </a:blipFill>
          </p:spPr>
        </p:sp>
      </p:grpSp>
      <p:grpSp>
        <p:nvGrpSpPr>
          <p:cNvPr name="Group 20" id="20"/>
          <p:cNvGrpSpPr/>
          <p:nvPr/>
        </p:nvGrpSpPr>
        <p:grpSpPr>
          <a:xfrm rot="0">
            <a:off x="7737250" y="5093599"/>
            <a:ext cx="2813500" cy="474239"/>
            <a:chOff x="0" y="0"/>
            <a:chExt cx="11354475" cy="1913890"/>
          </a:xfrm>
        </p:grpSpPr>
        <p:sp>
          <p:nvSpPr>
            <p:cNvPr name="Freeform 21" id="21"/>
            <p:cNvSpPr/>
            <p:nvPr/>
          </p:nvSpPr>
          <p:spPr>
            <a:xfrm flipH="false" flipV="false" rot="0">
              <a:off x="0" y="0"/>
              <a:ext cx="11354475" cy="1913890"/>
            </a:xfrm>
            <a:custGeom>
              <a:avLst/>
              <a:gdLst/>
              <a:ahLst/>
              <a:cxnLst/>
              <a:rect r="r" b="b" t="t" l="l"/>
              <a:pathLst>
                <a:path h="1913890" w="11354475">
                  <a:moveTo>
                    <a:pt x="11230015" y="1913890"/>
                  </a:moveTo>
                  <a:lnTo>
                    <a:pt x="124460" y="1913890"/>
                  </a:lnTo>
                  <a:cubicBezTo>
                    <a:pt x="55880" y="1913890"/>
                    <a:pt x="0" y="1858010"/>
                    <a:pt x="0" y="1789430"/>
                  </a:cubicBezTo>
                  <a:lnTo>
                    <a:pt x="0" y="124460"/>
                  </a:lnTo>
                  <a:cubicBezTo>
                    <a:pt x="0" y="55880"/>
                    <a:pt x="55880" y="0"/>
                    <a:pt x="124460" y="0"/>
                  </a:cubicBezTo>
                  <a:lnTo>
                    <a:pt x="11230015" y="0"/>
                  </a:lnTo>
                  <a:cubicBezTo>
                    <a:pt x="11298595" y="0"/>
                    <a:pt x="11354475" y="55880"/>
                    <a:pt x="11354475" y="124460"/>
                  </a:cubicBezTo>
                  <a:lnTo>
                    <a:pt x="11354475" y="1789430"/>
                  </a:lnTo>
                  <a:cubicBezTo>
                    <a:pt x="11354475" y="1858010"/>
                    <a:pt x="11298595" y="1913890"/>
                    <a:pt x="11230015" y="1913890"/>
                  </a:cubicBezTo>
                  <a:close/>
                </a:path>
              </a:pathLst>
            </a:custGeom>
            <a:solidFill>
              <a:srgbClr val="FFFFFF"/>
            </a:solidFill>
          </p:spPr>
        </p:sp>
      </p:grpSp>
      <p:grpSp>
        <p:nvGrpSpPr>
          <p:cNvPr name="Group 22" id="22"/>
          <p:cNvGrpSpPr/>
          <p:nvPr/>
        </p:nvGrpSpPr>
        <p:grpSpPr>
          <a:xfrm rot="0">
            <a:off x="2857222" y="6013930"/>
            <a:ext cx="3287330" cy="328733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24" id="24"/>
          <p:cNvGrpSpPr/>
          <p:nvPr/>
        </p:nvGrpSpPr>
        <p:grpSpPr>
          <a:xfrm rot="0">
            <a:off x="2957872" y="6114580"/>
            <a:ext cx="3086030" cy="308603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a:grpSpLocks noChangeAspect="true"/>
          </p:cNvGrpSpPr>
          <p:nvPr/>
        </p:nvGrpSpPr>
        <p:grpSpPr>
          <a:xfrm rot="0">
            <a:off x="3094137" y="6183149"/>
            <a:ext cx="2813500" cy="2813489"/>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8479" r="0" b="-8479"/>
              </a:stretch>
            </a:blipFill>
          </p:spPr>
        </p:sp>
      </p:grpSp>
      <p:grpSp>
        <p:nvGrpSpPr>
          <p:cNvPr name="Group 28" id="28"/>
          <p:cNvGrpSpPr/>
          <p:nvPr/>
        </p:nvGrpSpPr>
        <p:grpSpPr>
          <a:xfrm rot="0">
            <a:off x="3094137" y="8827220"/>
            <a:ext cx="2813500" cy="474239"/>
            <a:chOff x="0" y="0"/>
            <a:chExt cx="11354475" cy="1913890"/>
          </a:xfrm>
        </p:grpSpPr>
        <p:sp>
          <p:nvSpPr>
            <p:cNvPr name="Freeform 29" id="29"/>
            <p:cNvSpPr/>
            <p:nvPr/>
          </p:nvSpPr>
          <p:spPr>
            <a:xfrm flipH="false" flipV="false" rot="0">
              <a:off x="0" y="0"/>
              <a:ext cx="11354475" cy="1913890"/>
            </a:xfrm>
            <a:custGeom>
              <a:avLst/>
              <a:gdLst/>
              <a:ahLst/>
              <a:cxnLst/>
              <a:rect r="r" b="b" t="t" l="l"/>
              <a:pathLst>
                <a:path h="1913890" w="11354475">
                  <a:moveTo>
                    <a:pt x="11230015" y="1913890"/>
                  </a:moveTo>
                  <a:lnTo>
                    <a:pt x="124460" y="1913890"/>
                  </a:lnTo>
                  <a:cubicBezTo>
                    <a:pt x="55880" y="1913890"/>
                    <a:pt x="0" y="1858010"/>
                    <a:pt x="0" y="1789430"/>
                  </a:cubicBezTo>
                  <a:lnTo>
                    <a:pt x="0" y="124460"/>
                  </a:lnTo>
                  <a:cubicBezTo>
                    <a:pt x="0" y="55880"/>
                    <a:pt x="55880" y="0"/>
                    <a:pt x="124460" y="0"/>
                  </a:cubicBezTo>
                  <a:lnTo>
                    <a:pt x="11230015" y="0"/>
                  </a:lnTo>
                  <a:cubicBezTo>
                    <a:pt x="11298595" y="0"/>
                    <a:pt x="11354475" y="55880"/>
                    <a:pt x="11354475" y="124460"/>
                  </a:cubicBezTo>
                  <a:lnTo>
                    <a:pt x="11354475" y="1789430"/>
                  </a:lnTo>
                  <a:cubicBezTo>
                    <a:pt x="11354475" y="1858010"/>
                    <a:pt x="11298595" y="1913890"/>
                    <a:pt x="11230015" y="1913890"/>
                  </a:cubicBezTo>
                  <a:close/>
                </a:path>
              </a:pathLst>
            </a:custGeom>
            <a:solidFill>
              <a:srgbClr val="FFFFFF"/>
            </a:solidFill>
          </p:spPr>
        </p:sp>
      </p:grpSp>
      <p:grpSp>
        <p:nvGrpSpPr>
          <p:cNvPr name="Group 30" id="30"/>
          <p:cNvGrpSpPr/>
          <p:nvPr/>
        </p:nvGrpSpPr>
        <p:grpSpPr>
          <a:xfrm rot="0">
            <a:off x="7500335" y="5996511"/>
            <a:ext cx="3287330" cy="328733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32" id="32"/>
          <p:cNvGrpSpPr/>
          <p:nvPr/>
        </p:nvGrpSpPr>
        <p:grpSpPr>
          <a:xfrm rot="0">
            <a:off x="7600985" y="6097161"/>
            <a:ext cx="3086030" cy="308603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4" id="34"/>
          <p:cNvGrpSpPr>
            <a:grpSpLocks noChangeAspect="true"/>
          </p:cNvGrpSpPr>
          <p:nvPr/>
        </p:nvGrpSpPr>
        <p:grpSpPr>
          <a:xfrm rot="0">
            <a:off x="7737250" y="6165731"/>
            <a:ext cx="2813500" cy="2813489"/>
            <a:chOff x="0" y="0"/>
            <a:chExt cx="6350000" cy="6349975"/>
          </a:xfrm>
        </p:grpSpPr>
        <p:sp>
          <p:nvSpPr>
            <p:cNvPr name="Freeform 35" id="3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29536" r="0" b="-48242"/>
              </a:stretch>
            </a:blipFill>
          </p:spPr>
        </p:sp>
      </p:grpSp>
      <p:grpSp>
        <p:nvGrpSpPr>
          <p:cNvPr name="Group 36" id="36"/>
          <p:cNvGrpSpPr/>
          <p:nvPr/>
        </p:nvGrpSpPr>
        <p:grpSpPr>
          <a:xfrm rot="0">
            <a:off x="7737250" y="8809802"/>
            <a:ext cx="2813500" cy="474239"/>
            <a:chOff x="0" y="0"/>
            <a:chExt cx="11354475" cy="1913890"/>
          </a:xfrm>
        </p:grpSpPr>
        <p:sp>
          <p:nvSpPr>
            <p:cNvPr name="Freeform 37" id="37"/>
            <p:cNvSpPr/>
            <p:nvPr/>
          </p:nvSpPr>
          <p:spPr>
            <a:xfrm flipH="false" flipV="false" rot="0">
              <a:off x="0" y="0"/>
              <a:ext cx="11354475" cy="1913890"/>
            </a:xfrm>
            <a:custGeom>
              <a:avLst/>
              <a:gdLst/>
              <a:ahLst/>
              <a:cxnLst/>
              <a:rect r="r" b="b" t="t" l="l"/>
              <a:pathLst>
                <a:path h="1913890" w="11354475">
                  <a:moveTo>
                    <a:pt x="11230015" y="1913890"/>
                  </a:moveTo>
                  <a:lnTo>
                    <a:pt x="124460" y="1913890"/>
                  </a:lnTo>
                  <a:cubicBezTo>
                    <a:pt x="55880" y="1913890"/>
                    <a:pt x="0" y="1858010"/>
                    <a:pt x="0" y="1789430"/>
                  </a:cubicBezTo>
                  <a:lnTo>
                    <a:pt x="0" y="124460"/>
                  </a:lnTo>
                  <a:cubicBezTo>
                    <a:pt x="0" y="55880"/>
                    <a:pt x="55880" y="0"/>
                    <a:pt x="124460" y="0"/>
                  </a:cubicBezTo>
                  <a:lnTo>
                    <a:pt x="11230015" y="0"/>
                  </a:lnTo>
                  <a:cubicBezTo>
                    <a:pt x="11298595" y="0"/>
                    <a:pt x="11354475" y="55880"/>
                    <a:pt x="11354475" y="124460"/>
                  </a:cubicBezTo>
                  <a:lnTo>
                    <a:pt x="11354475" y="1789430"/>
                  </a:lnTo>
                  <a:cubicBezTo>
                    <a:pt x="11354475" y="1858010"/>
                    <a:pt x="11298595" y="1913890"/>
                    <a:pt x="11230015" y="1913890"/>
                  </a:cubicBezTo>
                  <a:close/>
                </a:path>
              </a:pathLst>
            </a:custGeom>
            <a:solidFill>
              <a:srgbClr val="FFFFFF"/>
            </a:solidFill>
          </p:spPr>
        </p:sp>
      </p:grpSp>
      <p:grpSp>
        <p:nvGrpSpPr>
          <p:cNvPr name="Group 38" id="38"/>
          <p:cNvGrpSpPr/>
          <p:nvPr/>
        </p:nvGrpSpPr>
        <p:grpSpPr>
          <a:xfrm rot="0">
            <a:off x="12143448" y="2260955"/>
            <a:ext cx="3287330" cy="3287330"/>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40" id="40"/>
          <p:cNvGrpSpPr/>
          <p:nvPr/>
        </p:nvGrpSpPr>
        <p:grpSpPr>
          <a:xfrm rot="0">
            <a:off x="12244098" y="2361605"/>
            <a:ext cx="3086030" cy="3086030"/>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2" id="42"/>
          <p:cNvGrpSpPr>
            <a:grpSpLocks noChangeAspect="true"/>
          </p:cNvGrpSpPr>
          <p:nvPr/>
        </p:nvGrpSpPr>
        <p:grpSpPr>
          <a:xfrm rot="0">
            <a:off x="12400108" y="2460049"/>
            <a:ext cx="2813500" cy="2813489"/>
            <a:chOff x="0" y="0"/>
            <a:chExt cx="6350000" cy="6349975"/>
          </a:xfrm>
        </p:grpSpPr>
        <p:sp>
          <p:nvSpPr>
            <p:cNvPr name="Freeform 43" id="4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54321" r="-21239" b="-7331"/>
              </a:stretch>
            </a:blipFill>
          </p:spPr>
        </p:sp>
      </p:grpSp>
      <p:grpSp>
        <p:nvGrpSpPr>
          <p:cNvPr name="Group 44" id="44"/>
          <p:cNvGrpSpPr/>
          <p:nvPr/>
        </p:nvGrpSpPr>
        <p:grpSpPr>
          <a:xfrm rot="0">
            <a:off x="12360618" y="5074245"/>
            <a:ext cx="2852991" cy="474239"/>
            <a:chOff x="0" y="0"/>
            <a:chExt cx="11513848" cy="1913890"/>
          </a:xfrm>
        </p:grpSpPr>
        <p:sp>
          <p:nvSpPr>
            <p:cNvPr name="Freeform 45" id="45"/>
            <p:cNvSpPr/>
            <p:nvPr/>
          </p:nvSpPr>
          <p:spPr>
            <a:xfrm flipH="false" flipV="false" rot="0">
              <a:off x="0" y="0"/>
              <a:ext cx="11513848" cy="1913890"/>
            </a:xfrm>
            <a:custGeom>
              <a:avLst/>
              <a:gdLst/>
              <a:ahLst/>
              <a:cxnLst/>
              <a:rect r="r" b="b" t="t" l="l"/>
              <a:pathLst>
                <a:path h="1913890" w="11513848">
                  <a:moveTo>
                    <a:pt x="11389388" y="1913890"/>
                  </a:moveTo>
                  <a:lnTo>
                    <a:pt x="124460" y="1913890"/>
                  </a:lnTo>
                  <a:cubicBezTo>
                    <a:pt x="55880" y="1913890"/>
                    <a:pt x="0" y="1858010"/>
                    <a:pt x="0" y="1789430"/>
                  </a:cubicBezTo>
                  <a:lnTo>
                    <a:pt x="0" y="124460"/>
                  </a:lnTo>
                  <a:cubicBezTo>
                    <a:pt x="0" y="55880"/>
                    <a:pt x="55880" y="0"/>
                    <a:pt x="124460" y="0"/>
                  </a:cubicBezTo>
                  <a:lnTo>
                    <a:pt x="11389389" y="0"/>
                  </a:lnTo>
                  <a:cubicBezTo>
                    <a:pt x="11457968" y="0"/>
                    <a:pt x="11513848" y="55880"/>
                    <a:pt x="11513848" y="124460"/>
                  </a:cubicBezTo>
                  <a:lnTo>
                    <a:pt x="11513848" y="1789430"/>
                  </a:lnTo>
                  <a:cubicBezTo>
                    <a:pt x="11513848" y="1858010"/>
                    <a:pt x="11457968" y="1913890"/>
                    <a:pt x="11389389" y="1913890"/>
                  </a:cubicBezTo>
                  <a:close/>
                </a:path>
              </a:pathLst>
            </a:custGeom>
            <a:solidFill>
              <a:srgbClr val="FFFFFF"/>
            </a:solidFill>
          </p:spPr>
        </p:sp>
      </p:grpSp>
      <p:grpSp>
        <p:nvGrpSpPr>
          <p:cNvPr name="Group 46" id="46"/>
          <p:cNvGrpSpPr/>
          <p:nvPr/>
        </p:nvGrpSpPr>
        <p:grpSpPr>
          <a:xfrm rot="0">
            <a:off x="12143448" y="6013930"/>
            <a:ext cx="3287330" cy="3287330"/>
            <a:chOff x="0" y="0"/>
            <a:chExt cx="6350000" cy="6350000"/>
          </a:xfrm>
        </p:grpSpPr>
        <p:sp>
          <p:nvSpPr>
            <p:cNvPr name="Freeform 47" id="4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D2B2B"/>
            </a:solidFill>
          </p:spPr>
        </p:sp>
      </p:grpSp>
      <p:grpSp>
        <p:nvGrpSpPr>
          <p:cNvPr name="Group 48" id="48"/>
          <p:cNvGrpSpPr/>
          <p:nvPr/>
        </p:nvGrpSpPr>
        <p:grpSpPr>
          <a:xfrm rot="0">
            <a:off x="12244098" y="6114580"/>
            <a:ext cx="3086030" cy="3086030"/>
            <a:chOff x="0" y="0"/>
            <a:chExt cx="6350000" cy="6350000"/>
          </a:xfrm>
        </p:grpSpPr>
        <p:sp>
          <p:nvSpPr>
            <p:cNvPr name="Freeform 49" id="4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0" id="50"/>
          <p:cNvGrpSpPr>
            <a:grpSpLocks noChangeAspect="true"/>
          </p:cNvGrpSpPr>
          <p:nvPr/>
        </p:nvGrpSpPr>
        <p:grpSpPr>
          <a:xfrm rot="0">
            <a:off x="12400108" y="6213024"/>
            <a:ext cx="2813500" cy="2813489"/>
            <a:chOff x="0" y="0"/>
            <a:chExt cx="6350000" cy="6349975"/>
          </a:xfrm>
        </p:grpSpPr>
        <p:sp>
          <p:nvSpPr>
            <p:cNvPr name="Freeform 51" id="5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807" t="0" r="-2807" b="-38967"/>
              </a:stretch>
            </a:blipFill>
          </p:spPr>
        </p:sp>
      </p:grpSp>
      <p:grpSp>
        <p:nvGrpSpPr>
          <p:cNvPr name="Group 52" id="52"/>
          <p:cNvGrpSpPr/>
          <p:nvPr/>
        </p:nvGrpSpPr>
        <p:grpSpPr>
          <a:xfrm rot="0">
            <a:off x="12360618" y="8827220"/>
            <a:ext cx="2852991" cy="474239"/>
            <a:chOff x="0" y="0"/>
            <a:chExt cx="11513848" cy="1913890"/>
          </a:xfrm>
        </p:grpSpPr>
        <p:sp>
          <p:nvSpPr>
            <p:cNvPr name="Freeform 53" id="53"/>
            <p:cNvSpPr/>
            <p:nvPr/>
          </p:nvSpPr>
          <p:spPr>
            <a:xfrm flipH="false" flipV="false" rot="0">
              <a:off x="0" y="0"/>
              <a:ext cx="11513848" cy="1913890"/>
            </a:xfrm>
            <a:custGeom>
              <a:avLst/>
              <a:gdLst/>
              <a:ahLst/>
              <a:cxnLst/>
              <a:rect r="r" b="b" t="t" l="l"/>
              <a:pathLst>
                <a:path h="1913890" w="11513848">
                  <a:moveTo>
                    <a:pt x="11389388" y="1913890"/>
                  </a:moveTo>
                  <a:lnTo>
                    <a:pt x="124460" y="1913890"/>
                  </a:lnTo>
                  <a:cubicBezTo>
                    <a:pt x="55880" y="1913890"/>
                    <a:pt x="0" y="1858010"/>
                    <a:pt x="0" y="1789430"/>
                  </a:cubicBezTo>
                  <a:lnTo>
                    <a:pt x="0" y="124460"/>
                  </a:lnTo>
                  <a:cubicBezTo>
                    <a:pt x="0" y="55880"/>
                    <a:pt x="55880" y="0"/>
                    <a:pt x="124460" y="0"/>
                  </a:cubicBezTo>
                  <a:lnTo>
                    <a:pt x="11389389" y="0"/>
                  </a:lnTo>
                  <a:cubicBezTo>
                    <a:pt x="11457968" y="0"/>
                    <a:pt x="11513848" y="55880"/>
                    <a:pt x="11513848" y="124460"/>
                  </a:cubicBezTo>
                  <a:lnTo>
                    <a:pt x="11513848" y="1789430"/>
                  </a:lnTo>
                  <a:cubicBezTo>
                    <a:pt x="11513848" y="1858010"/>
                    <a:pt x="11457968" y="1913890"/>
                    <a:pt x="11389389" y="1913890"/>
                  </a:cubicBezTo>
                  <a:close/>
                </a:path>
              </a:pathLst>
            </a:custGeom>
            <a:solidFill>
              <a:srgbClr val="FFFFFF"/>
            </a:solidFill>
          </p:spPr>
        </p:sp>
      </p:grpSp>
      <p:sp>
        <p:nvSpPr>
          <p:cNvPr name="Freeform 54" id="54"/>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8"/>
            <a:stretch>
              <a:fillRect l="0" t="0" r="0" b="0"/>
            </a:stretch>
          </a:blipFill>
        </p:spPr>
      </p:sp>
      <p:sp>
        <p:nvSpPr>
          <p:cNvPr name="TextBox 55" id="55"/>
          <p:cNvSpPr txBox="true"/>
          <p:nvPr/>
        </p:nvSpPr>
        <p:spPr>
          <a:xfrm rot="0">
            <a:off x="4454226" y="-295275"/>
            <a:ext cx="9379547" cy="1461771"/>
          </a:xfrm>
          <a:prstGeom prst="rect">
            <a:avLst/>
          </a:prstGeom>
        </p:spPr>
        <p:txBody>
          <a:bodyPr anchor="t" rtlCol="false" tIns="0" lIns="0" bIns="0" rIns="0">
            <a:spAutoFit/>
          </a:bodyPr>
          <a:lstStyle/>
          <a:p>
            <a:pPr algn="ctr">
              <a:lnSpc>
                <a:spcPts val="10779"/>
              </a:lnSpc>
              <a:spcBef>
                <a:spcPct val="0"/>
              </a:spcBef>
            </a:pPr>
            <a:r>
              <a:rPr lang="en-US" b="true" sz="7699">
                <a:solidFill>
                  <a:srgbClr val="794141"/>
                </a:solidFill>
                <a:latin typeface="Futura Bold"/>
                <a:ea typeface="Futura Bold"/>
                <a:cs typeface="Futura Bold"/>
                <a:sym typeface="Futura Bold"/>
              </a:rPr>
              <a:t>MEET WITH</a:t>
            </a:r>
            <a:r>
              <a:rPr lang="en-US" b="true" sz="7699">
                <a:solidFill>
                  <a:srgbClr val="794141"/>
                </a:solidFill>
                <a:latin typeface="Futura Bold"/>
                <a:ea typeface="Futura Bold"/>
                <a:cs typeface="Futura Bold"/>
                <a:sym typeface="Futura Bold"/>
              </a:rPr>
              <a:t> GROUP 7</a:t>
            </a:r>
          </a:p>
        </p:txBody>
      </p:sp>
      <p:sp>
        <p:nvSpPr>
          <p:cNvPr name="TextBox 56" id="56"/>
          <p:cNvSpPr txBox="true"/>
          <p:nvPr/>
        </p:nvSpPr>
        <p:spPr>
          <a:xfrm rot="0">
            <a:off x="3685209" y="5159425"/>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Ömer Faruk Özer</a:t>
            </a:r>
          </a:p>
        </p:txBody>
      </p:sp>
      <p:sp>
        <p:nvSpPr>
          <p:cNvPr name="TextBox 57" id="57"/>
          <p:cNvSpPr txBox="true"/>
          <p:nvPr/>
        </p:nvSpPr>
        <p:spPr>
          <a:xfrm rot="0">
            <a:off x="2914906" y="5354475"/>
            <a:ext cx="3171962" cy="279514"/>
          </a:xfrm>
          <a:prstGeom prst="rect">
            <a:avLst/>
          </a:prstGeom>
        </p:spPr>
        <p:txBody>
          <a:bodyPr anchor="t" rtlCol="false" tIns="0" lIns="0" bIns="0" rIns="0">
            <a:spAutoFit/>
          </a:bodyPr>
          <a:lstStyle/>
          <a:p>
            <a:pPr algn="ctr">
              <a:lnSpc>
                <a:spcPts val="2065"/>
              </a:lnSpc>
            </a:pPr>
            <a:r>
              <a:rPr lang="en-US" sz="1929">
                <a:solidFill>
                  <a:srgbClr val="303946"/>
                </a:solidFill>
                <a:latin typeface="Bebas Neue"/>
                <a:ea typeface="Bebas Neue"/>
                <a:cs typeface="Bebas Neue"/>
                <a:sym typeface="Bebas Neue"/>
              </a:rPr>
              <a:t>Scrum Master/Model Developer</a:t>
            </a:r>
          </a:p>
        </p:txBody>
      </p:sp>
      <p:sp>
        <p:nvSpPr>
          <p:cNvPr name="TextBox 58" id="58"/>
          <p:cNvSpPr txBox="true"/>
          <p:nvPr/>
        </p:nvSpPr>
        <p:spPr>
          <a:xfrm rot="0">
            <a:off x="8328322" y="5159425"/>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Furkan Aksoy</a:t>
            </a:r>
          </a:p>
        </p:txBody>
      </p:sp>
      <p:sp>
        <p:nvSpPr>
          <p:cNvPr name="TextBox 59" id="59"/>
          <p:cNvSpPr txBox="true"/>
          <p:nvPr/>
        </p:nvSpPr>
        <p:spPr>
          <a:xfrm rot="0">
            <a:off x="8257200" y="5340243"/>
            <a:ext cx="1773600" cy="279514"/>
          </a:xfrm>
          <a:prstGeom prst="rect">
            <a:avLst/>
          </a:prstGeom>
        </p:spPr>
        <p:txBody>
          <a:bodyPr anchor="t" rtlCol="false" tIns="0" lIns="0" bIns="0" rIns="0">
            <a:spAutoFit/>
          </a:bodyPr>
          <a:lstStyle/>
          <a:p>
            <a:pPr algn="ctr">
              <a:lnSpc>
                <a:spcPts val="2065"/>
              </a:lnSpc>
            </a:pPr>
            <a:r>
              <a:rPr lang="en-US" sz="1929">
                <a:solidFill>
                  <a:srgbClr val="303946"/>
                </a:solidFill>
                <a:latin typeface="Bebas Neue"/>
                <a:ea typeface="Bebas Neue"/>
                <a:cs typeface="Bebas Neue"/>
                <a:sym typeface="Bebas Neue"/>
              </a:rPr>
              <a:t>Lead Developer</a:t>
            </a:r>
          </a:p>
        </p:txBody>
      </p:sp>
      <p:sp>
        <p:nvSpPr>
          <p:cNvPr name="TextBox 60" id="60"/>
          <p:cNvSpPr txBox="true"/>
          <p:nvPr/>
        </p:nvSpPr>
        <p:spPr>
          <a:xfrm rot="0">
            <a:off x="3685209" y="8893046"/>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Yaren Yıldız</a:t>
            </a:r>
          </a:p>
        </p:txBody>
      </p:sp>
      <p:sp>
        <p:nvSpPr>
          <p:cNvPr name="TextBox 61" id="61"/>
          <p:cNvSpPr txBox="true"/>
          <p:nvPr/>
        </p:nvSpPr>
        <p:spPr>
          <a:xfrm rot="0">
            <a:off x="2957872" y="9073864"/>
            <a:ext cx="3086030" cy="279576"/>
          </a:xfrm>
          <a:prstGeom prst="rect">
            <a:avLst/>
          </a:prstGeom>
        </p:spPr>
        <p:txBody>
          <a:bodyPr anchor="t" rtlCol="false" tIns="0" lIns="0" bIns="0" rIns="0">
            <a:spAutoFit/>
          </a:bodyPr>
          <a:lstStyle/>
          <a:p>
            <a:pPr algn="ctr">
              <a:lnSpc>
                <a:spcPts val="2069"/>
              </a:lnSpc>
            </a:pPr>
            <a:r>
              <a:rPr lang="en-US" sz="1933">
                <a:solidFill>
                  <a:srgbClr val="303946"/>
                </a:solidFill>
                <a:latin typeface="Bebas Neue"/>
                <a:ea typeface="Bebas Neue"/>
                <a:cs typeface="Bebas Neue"/>
                <a:sym typeface="Bebas Neue"/>
              </a:rPr>
              <a:t>Data Scientist</a:t>
            </a:r>
          </a:p>
        </p:txBody>
      </p:sp>
      <p:sp>
        <p:nvSpPr>
          <p:cNvPr name="TextBox 62" id="62"/>
          <p:cNvSpPr txBox="true"/>
          <p:nvPr/>
        </p:nvSpPr>
        <p:spPr>
          <a:xfrm rot="0">
            <a:off x="12971435" y="5140072"/>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Emre Sarı</a:t>
            </a:r>
          </a:p>
        </p:txBody>
      </p:sp>
      <p:sp>
        <p:nvSpPr>
          <p:cNvPr name="TextBox 63" id="63"/>
          <p:cNvSpPr txBox="true"/>
          <p:nvPr/>
        </p:nvSpPr>
        <p:spPr>
          <a:xfrm rot="0">
            <a:off x="12756649" y="5310917"/>
            <a:ext cx="2100419" cy="279576"/>
          </a:xfrm>
          <a:prstGeom prst="rect">
            <a:avLst/>
          </a:prstGeom>
        </p:spPr>
        <p:txBody>
          <a:bodyPr anchor="t" rtlCol="false" tIns="0" lIns="0" bIns="0" rIns="0">
            <a:spAutoFit/>
          </a:bodyPr>
          <a:lstStyle/>
          <a:p>
            <a:pPr algn="ctr">
              <a:lnSpc>
                <a:spcPts val="2069"/>
              </a:lnSpc>
            </a:pPr>
            <a:r>
              <a:rPr lang="en-US" sz="1933">
                <a:solidFill>
                  <a:srgbClr val="303946"/>
                </a:solidFill>
                <a:latin typeface="Bebas Neue"/>
                <a:ea typeface="Bebas Neue"/>
                <a:cs typeface="Bebas Neue"/>
                <a:sym typeface="Bebas Neue"/>
              </a:rPr>
              <a:t>Front-End Developer</a:t>
            </a:r>
          </a:p>
        </p:txBody>
      </p:sp>
      <p:sp>
        <p:nvSpPr>
          <p:cNvPr name="TextBox 64" id="64"/>
          <p:cNvSpPr txBox="true"/>
          <p:nvPr/>
        </p:nvSpPr>
        <p:spPr>
          <a:xfrm rot="0">
            <a:off x="12971435" y="8893046"/>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Tamay Yazgan</a:t>
            </a:r>
          </a:p>
        </p:txBody>
      </p:sp>
      <p:sp>
        <p:nvSpPr>
          <p:cNvPr name="TextBox 65" id="65"/>
          <p:cNvSpPr txBox="true"/>
          <p:nvPr/>
        </p:nvSpPr>
        <p:spPr>
          <a:xfrm rot="0">
            <a:off x="12900313" y="9073864"/>
            <a:ext cx="1773600" cy="279576"/>
          </a:xfrm>
          <a:prstGeom prst="rect">
            <a:avLst/>
          </a:prstGeom>
        </p:spPr>
        <p:txBody>
          <a:bodyPr anchor="t" rtlCol="false" tIns="0" lIns="0" bIns="0" rIns="0">
            <a:spAutoFit/>
          </a:bodyPr>
          <a:lstStyle/>
          <a:p>
            <a:pPr algn="ctr">
              <a:lnSpc>
                <a:spcPts val="2069"/>
              </a:lnSpc>
            </a:pPr>
            <a:r>
              <a:rPr lang="en-US" sz="1933">
                <a:solidFill>
                  <a:srgbClr val="303946"/>
                </a:solidFill>
                <a:latin typeface="Bebas Neue"/>
                <a:ea typeface="Bebas Neue"/>
                <a:cs typeface="Bebas Neue"/>
                <a:sym typeface="Bebas Neue"/>
              </a:rPr>
              <a:t>QA Tester</a:t>
            </a:r>
          </a:p>
        </p:txBody>
      </p:sp>
      <p:sp>
        <p:nvSpPr>
          <p:cNvPr name="TextBox 66" id="66"/>
          <p:cNvSpPr txBox="true"/>
          <p:nvPr/>
        </p:nvSpPr>
        <p:spPr>
          <a:xfrm rot="0">
            <a:off x="8328322" y="8875628"/>
            <a:ext cx="1631357" cy="258496"/>
          </a:xfrm>
          <a:prstGeom prst="rect">
            <a:avLst/>
          </a:prstGeom>
        </p:spPr>
        <p:txBody>
          <a:bodyPr anchor="t" rtlCol="false" tIns="0" lIns="0" bIns="0" rIns="0">
            <a:spAutoFit/>
          </a:bodyPr>
          <a:lstStyle/>
          <a:p>
            <a:pPr algn="ctr">
              <a:lnSpc>
                <a:spcPts val="1937"/>
              </a:lnSpc>
            </a:pPr>
            <a:r>
              <a:rPr lang="en-US" sz="1810" b="true">
                <a:solidFill>
                  <a:srgbClr val="303946"/>
                </a:solidFill>
                <a:latin typeface="Bebas Neue Bold"/>
                <a:ea typeface="Bebas Neue Bold"/>
                <a:cs typeface="Bebas Neue Bold"/>
                <a:sym typeface="Bebas Neue Bold"/>
              </a:rPr>
              <a:t>Mehmet Güzel</a:t>
            </a:r>
          </a:p>
        </p:txBody>
      </p:sp>
      <p:sp>
        <p:nvSpPr>
          <p:cNvPr name="TextBox 67" id="67"/>
          <p:cNvSpPr txBox="true"/>
          <p:nvPr/>
        </p:nvSpPr>
        <p:spPr>
          <a:xfrm rot="0">
            <a:off x="8062665" y="9073864"/>
            <a:ext cx="2162670" cy="279576"/>
          </a:xfrm>
          <a:prstGeom prst="rect">
            <a:avLst/>
          </a:prstGeom>
        </p:spPr>
        <p:txBody>
          <a:bodyPr anchor="t" rtlCol="false" tIns="0" lIns="0" bIns="0" rIns="0">
            <a:spAutoFit/>
          </a:bodyPr>
          <a:lstStyle/>
          <a:p>
            <a:pPr algn="ctr">
              <a:lnSpc>
                <a:spcPts val="2069"/>
              </a:lnSpc>
            </a:pPr>
            <a:r>
              <a:rPr lang="en-US" sz="1933">
                <a:solidFill>
                  <a:srgbClr val="303946"/>
                </a:solidFill>
                <a:latin typeface="Bebas Neue"/>
                <a:ea typeface="Bebas Neue"/>
                <a:cs typeface="Bebas Neue"/>
                <a:sym typeface="Bebas Neue"/>
              </a:rPr>
              <a:t>Back-End Developer</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TextBox 2" id="2"/>
          <p:cNvSpPr txBox="true"/>
          <p:nvPr/>
        </p:nvSpPr>
        <p:spPr>
          <a:xfrm rot="0">
            <a:off x="2755850" y="3150836"/>
            <a:ext cx="12776299" cy="5626100"/>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7B3838"/>
                </a:solidFill>
                <a:latin typeface="Futura"/>
                <a:ea typeface="Futura"/>
                <a:cs typeface="Futura"/>
                <a:sym typeface="Futura"/>
              </a:rPr>
              <a:t>Custom prompt templates to properly format jokes by category</a:t>
            </a:r>
          </a:p>
          <a:p>
            <a:pPr algn="ctr" marL="755651" indent="-377825" lvl="1">
              <a:lnSpc>
                <a:spcPts val="4900"/>
              </a:lnSpc>
              <a:buFont typeface="Arial"/>
              <a:buChar char="•"/>
            </a:pPr>
            <a:r>
              <a:rPr lang="en-US" sz="3500">
                <a:solidFill>
                  <a:srgbClr val="7B3838"/>
                </a:solidFill>
                <a:latin typeface="Futura"/>
                <a:ea typeface="Futura"/>
                <a:cs typeface="Futura"/>
                <a:sym typeface="Futura"/>
              </a:rPr>
              <a:t>Multiple parameter configurations to optimize joke quality</a:t>
            </a:r>
          </a:p>
          <a:p>
            <a:pPr algn="ctr" marL="755651" indent="-377825" lvl="1">
              <a:lnSpc>
                <a:spcPts val="4900"/>
              </a:lnSpc>
              <a:buFont typeface="Arial"/>
              <a:buChar char="•"/>
            </a:pPr>
            <a:r>
              <a:rPr lang="en-US" sz="3500">
                <a:solidFill>
                  <a:srgbClr val="7B3838"/>
                </a:solidFill>
                <a:latin typeface="Futura"/>
                <a:ea typeface="Futura"/>
                <a:cs typeface="Futura"/>
                <a:sym typeface="Futura"/>
              </a:rPr>
              <a:t>A sophisticated joke scoring system that evaluates:</a:t>
            </a:r>
          </a:p>
          <a:p>
            <a:pPr algn="ctr" marL="755651" indent="-377825" lvl="1">
              <a:lnSpc>
                <a:spcPts val="4900"/>
              </a:lnSpc>
              <a:buFont typeface="Arial"/>
              <a:buChar char="•"/>
            </a:pPr>
            <a:r>
              <a:rPr lang="en-US" sz="3500">
                <a:solidFill>
                  <a:srgbClr val="7B3838"/>
                </a:solidFill>
                <a:latin typeface="Futura"/>
                <a:ea typeface="Futura"/>
                <a:cs typeface="Futura"/>
                <a:sym typeface="Futura"/>
              </a:rPr>
              <a:t>Length and structure appropriateness</a:t>
            </a:r>
          </a:p>
          <a:p>
            <a:pPr algn="ctr" marL="755651" indent="-377825" lvl="1">
              <a:lnSpc>
                <a:spcPts val="4900"/>
              </a:lnSpc>
              <a:buFont typeface="Arial"/>
              <a:buChar char="•"/>
            </a:pPr>
            <a:r>
              <a:rPr lang="en-US" sz="3500">
                <a:solidFill>
                  <a:srgbClr val="7B3838"/>
                </a:solidFill>
                <a:latin typeface="Futura"/>
                <a:ea typeface="Futura"/>
                <a:cs typeface="Futura"/>
                <a:sym typeface="Futura"/>
              </a:rPr>
              <a:t>Grammar and punctuation quality</a:t>
            </a:r>
          </a:p>
          <a:p>
            <a:pPr algn="ctr" marL="755651" indent="-377825" lvl="1">
              <a:lnSpc>
                <a:spcPts val="4900"/>
              </a:lnSpc>
              <a:buFont typeface="Arial"/>
              <a:buChar char="•"/>
            </a:pPr>
            <a:r>
              <a:rPr lang="en-US" sz="3500">
                <a:solidFill>
                  <a:srgbClr val="7B3838"/>
                </a:solidFill>
                <a:latin typeface="Futura"/>
                <a:ea typeface="Futura"/>
                <a:cs typeface="Futura"/>
                <a:sym typeface="Futura"/>
              </a:rPr>
              <a:t>Character recognition (Nasreddin Hoca, Temel)</a:t>
            </a:r>
          </a:p>
          <a:p>
            <a:pPr algn="ctr" marL="755651" indent="-377825" lvl="1">
              <a:lnSpc>
                <a:spcPts val="4900"/>
              </a:lnSpc>
              <a:buFont typeface="Arial"/>
              <a:buChar char="•"/>
            </a:pPr>
            <a:r>
              <a:rPr lang="en-US" sz="3500">
                <a:solidFill>
                  <a:srgbClr val="7B3838"/>
                </a:solidFill>
                <a:latin typeface="Futura"/>
                <a:ea typeface="Futura"/>
                <a:cs typeface="Futura"/>
                <a:sym typeface="Futura"/>
              </a:rPr>
              <a:t>Dialogue presence (which improves joke quality)</a:t>
            </a:r>
          </a:p>
          <a:p>
            <a:pPr algn="ctr" marL="755651" indent="-377825" lvl="1">
              <a:lnSpc>
                <a:spcPts val="4900"/>
              </a:lnSpc>
              <a:buFont typeface="Arial"/>
              <a:buChar char="•"/>
            </a:pPr>
            <a:r>
              <a:rPr lang="en-US" sz="3500">
                <a:solidFill>
                  <a:srgbClr val="7B3838"/>
                </a:solidFill>
                <a:latin typeface="Futura"/>
                <a:ea typeface="Futura"/>
                <a:cs typeface="Futura"/>
                <a:sym typeface="Futura"/>
              </a:rPr>
              <a:t>Avoidance of nonsensical patterns</a:t>
            </a:r>
          </a:p>
          <a:p>
            <a:pPr algn="ctr">
              <a:lnSpc>
                <a:spcPts val="4900"/>
              </a:lnSpc>
            </a:pPr>
          </a:p>
        </p:txBody>
      </p:sp>
      <p:grpSp>
        <p:nvGrpSpPr>
          <p:cNvPr name="Group 3" id="3"/>
          <p:cNvGrpSpPr/>
          <p:nvPr/>
        </p:nvGrpSpPr>
        <p:grpSpPr>
          <a:xfrm rot="9549116">
            <a:off x="13425876" y="5489415"/>
            <a:ext cx="12369065" cy="10339076"/>
            <a:chOff x="0" y="0"/>
            <a:chExt cx="4983480" cy="4165600"/>
          </a:xfrm>
        </p:grpSpPr>
        <p:sp>
          <p:nvSpPr>
            <p:cNvPr name="Freeform 4" id="4"/>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5" id="5"/>
          <p:cNvGrpSpPr/>
          <p:nvPr/>
        </p:nvGrpSpPr>
        <p:grpSpPr>
          <a:xfrm rot="-5632661">
            <a:off x="-10566783" y="914472"/>
            <a:ext cx="14435403" cy="12066290"/>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8" id="8"/>
          <p:cNvSpPr/>
          <p:nvPr/>
        </p:nvSpPr>
        <p:spPr>
          <a:xfrm flipH="false" flipV="false" rot="0">
            <a:off x="15096079" y="4703246"/>
            <a:ext cx="2664155" cy="2664155"/>
          </a:xfrm>
          <a:custGeom>
            <a:avLst/>
            <a:gdLst/>
            <a:ahLst/>
            <a:cxnLst/>
            <a:rect r="r" b="b" t="t" l="l"/>
            <a:pathLst>
              <a:path h="2664155" w="2664155">
                <a:moveTo>
                  <a:pt x="0" y="0"/>
                </a:moveTo>
                <a:lnTo>
                  <a:pt x="2664154" y="0"/>
                </a:lnTo>
                <a:lnTo>
                  <a:pt x="2664154" y="2664155"/>
                </a:lnTo>
                <a:lnTo>
                  <a:pt x="0" y="2664155"/>
                </a:lnTo>
                <a:lnTo>
                  <a:pt x="0" y="0"/>
                </a:lnTo>
                <a:close/>
              </a:path>
            </a:pathLst>
          </a:custGeom>
          <a:blipFill>
            <a:blip r:embed="rId3"/>
            <a:stretch>
              <a:fillRect l="0" t="0" r="0" b="0"/>
            </a:stretch>
          </a:blipFill>
        </p:spPr>
      </p:sp>
      <p:sp>
        <p:nvSpPr>
          <p:cNvPr name="TextBox 9" id="9"/>
          <p:cNvSpPr txBox="true"/>
          <p:nvPr/>
        </p:nvSpPr>
        <p:spPr>
          <a:xfrm rot="0">
            <a:off x="4523854" y="2038266"/>
            <a:ext cx="9240292" cy="673100"/>
          </a:xfrm>
          <a:prstGeom prst="rect">
            <a:avLst/>
          </a:prstGeom>
        </p:spPr>
        <p:txBody>
          <a:bodyPr anchor="t" rtlCol="false" tIns="0" lIns="0" bIns="0" rIns="0">
            <a:spAutoFit/>
          </a:bodyPr>
          <a:lstStyle/>
          <a:p>
            <a:pPr algn="ctr">
              <a:lnSpc>
                <a:spcPts val="4900"/>
              </a:lnSpc>
            </a:pPr>
            <a:r>
              <a:rPr lang="en-US" sz="3500">
                <a:solidFill>
                  <a:srgbClr val="7B3838"/>
                </a:solidFill>
                <a:latin typeface="Futura"/>
                <a:ea typeface="Futura"/>
                <a:cs typeface="Futura"/>
                <a:sym typeface="Futura"/>
              </a:rPr>
              <a:t>We implemented several specialized techniques</a:t>
            </a:r>
          </a:p>
        </p:txBody>
      </p:sp>
      <p:sp>
        <p:nvSpPr>
          <p:cNvPr name="TextBox 10" id="10"/>
          <p:cNvSpPr txBox="true"/>
          <p:nvPr/>
        </p:nvSpPr>
        <p:spPr>
          <a:xfrm rot="0">
            <a:off x="1618971" y="-295275"/>
            <a:ext cx="15050058" cy="1461769"/>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FINE TUNENING GPT2 MODEL - 2</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5632661">
            <a:off x="-10225503" y="158782"/>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9898717">
            <a:off x="14269715" y="2035775"/>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6" id="6"/>
          <p:cNvSpPr txBox="true"/>
          <p:nvPr/>
        </p:nvSpPr>
        <p:spPr>
          <a:xfrm rot="0">
            <a:off x="2703520" y="2568575"/>
            <a:ext cx="12880961" cy="5006975"/>
          </a:xfrm>
          <a:prstGeom prst="rect">
            <a:avLst/>
          </a:prstGeom>
        </p:spPr>
        <p:txBody>
          <a:bodyPr anchor="t" rtlCol="false" tIns="0" lIns="0" bIns="0" rIns="0">
            <a:spAutoFit/>
          </a:bodyPr>
          <a:lstStyle/>
          <a:p>
            <a:pPr algn="just">
              <a:lnSpc>
                <a:spcPts val="4900"/>
              </a:lnSpc>
            </a:pPr>
            <a:r>
              <a:rPr lang="en-US" sz="3500">
                <a:solidFill>
                  <a:srgbClr val="7B3838"/>
                </a:solidFill>
                <a:latin typeface="Futura"/>
                <a:ea typeface="Futura"/>
                <a:cs typeface="Futura"/>
                <a:sym typeface="Futura"/>
              </a:rPr>
              <a:t>This scoring system allows us to programmatically evaluate joke quality, helping us select the best outputs from multiple generation attempts.</a:t>
            </a:r>
          </a:p>
          <a:p>
            <a:pPr algn="just">
              <a:lnSpc>
                <a:spcPts val="4900"/>
              </a:lnSpc>
            </a:pPr>
            <a:r>
              <a:rPr lang="en-US" sz="3500">
                <a:solidFill>
                  <a:srgbClr val="7B3838"/>
                </a:solidFill>
                <a:latin typeface="Futura"/>
                <a:ea typeface="Futura"/>
                <a:cs typeface="Futura"/>
                <a:sym typeface="Futura"/>
              </a:rPr>
              <a:t>The final trained model showed impressive abilities to capture the unique patterns of Turkish joke construction, including the specific narrative styles and punchline structures characteristic of each category.</a:t>
            </a:r>
          </a:p>
          <a:p>
            <a:pPr algn="just">
              <a:lnSpc>
                <a:spcPts val="4900"/>
              </a:lnSpc>
            </a:pPr>
          </a:p>
        </p:txBody>
      </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8" id="8"/>
          <p:cNvSpPr/>
          <p:nvPr/>
        </p:nvSpPr>
        <p:spPr>
          <a:xfrm flipH="false" flipV="false" rot="0">
            <a:off x="6314265" y="6745748"/>
            <a:ext cx="5184444" cy="3454136"/>
          </a:xfrm>
          <a:custGeom>
            <a:avLst/>
            <a:gdLst/>
            <a:ahLst/>
            <a:cxnLst/>
            <a:rect r="r" b="b" t="t" l="l"/>
            <a:pathLst>
              <a:path h="3454136" w="5184444">
                <a:moveTo>
                  <a:pt x="0" y="0"/>
                </a:moveTo>
                <a:lnTo>
                  <a:pt x="5184444" y="0"/>
                </a:lnTo>
                <a:lnTo>
                  <a:pt x="5184444" y="3454136"/>
                </a:lnTo>
                <a:lnTo>
                  <a:pt x="0" y="3454136"/>
                </a:lnTo>
                <a:lnTo>
                  <a:pt x="0" y="0"/>
                </a:lnTo>
                <a:close/>
              </a:path>
            </a:pathLst>
          </a:custGeom>
          <a:blipFill>
            <a:blip r:embed="rId3"/>
            <a:stretch>
              <a:fillRect l="0" t="0" r="0" b="0"/>
            </a:stretch>
          </a:blipFill>
        </p:spPr>
      </p:sp>
      <p:sp>
        <p:nvSpPr>
          <p:cNvPr name="TextBox 9" id="9"/>
          <p:cNvSpPr txBox="true"/>
          <p:nvPr/>
        </p:nvSpPr>
        <p:spPr>
          <a:xfrm rot="0">
            <a:off x="1522214" y="-295275"/>
            <a:ext cx="15243572" cy="2823844"/>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OUTPUTS OF GPT2 FINE TUNENING</a:t>
            </a:r>
          </a:p>
          <a:p>
            <a:pPr algn="ctr">
              <a:lnSpc>
                <a:spcPts val="10780"/>
              </a:lnSpc>
            </a:pP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9898717">
            <a:off x="12776592" y="3607398"/>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4" id="4"/>
          <p:cNvSpPr txBox="true"/>
          <p:nvPr/>
        </p:nvSpPr>
        <p:spPr>
          <a:xfrm rot="0">
            <a:off x="943491" y="2754088"/>
            <a:ext cx="16401018" cy="3781425"/>
          </a:xfrm>
          <a:prstGeom prst="rect">
            <a:avLst/>
          </a:prstGeom>
        </p:spPr>
        <p:txBody>
          <a:bodyPr anchor="t" rtlCol="false" tIns="0" lIns="0" bIns="0" rIns="0">
            <a:spAutoFit/>
          </a:bodyPr>
          <a:lstStyle/>
          <a:p>
            <a:pPr algn="just">
              <a:lnSpc>
                <a:spcPts val="4200"/>
              </a:lnSpc>
            </a:pPr>
            <a:r>
              <a:rPr lang="en-US" sz="3000">
                <a:solidFill>
                  <a:srgbClr val="7B3838"/>
                </a:solidFill>
                <a:latin typeface="Futura"/>
                <a:ea typeface="Futura"/>
                <a:cs typeface="Futura"/>
                <a:sym typeface="Futura"/>
              </a:rPr>
              <a:t>As a complementary approach to our GPT-2 implementation, we developed a character-level LSTM model for Turkish joke generation. LSTM (Long Short-Term Memory) networks excel at capturing sequential patterns with their specialized memory cells that can retain information over long distances in text. We specifically chose a character-level approach rather than word-level because Turkish is an agglutinative language with complex morphology, allowing our model to learn character combinations that form authentic Turkish linguistic patterns even when generating novel content.</a:t>
            </a:r>
          </a:p>
        </p:txBody>
      </p:sp>
      <p:grpSp>
        <p:nvGrpSpPr>
          <p:cNvPr name="Group 5" id="5"/>
          <p:cNvGrpSpPr/>
          <p:nvPr/>
        </p:nvGrpSpPr>
        <p:grpSpPr>
          <a:xfrm rot="-5500617">
            <a:off x="-10631306" y="77622"/>
            <a:ext cx="14435403" cy="12066290"/>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8" id="8"/>
          <p:cNvSpPr/>
          <p:nvPr/>
        </p:nvSpPr>
        <p:spPr>
          <a:xfrm flipH="false" flipV="false" rot="0">
            <a:off x="4630184" y="5780502"/>
            <a:ext cx="7322252" cy="4878451"/>
          </a:xfrm>
          <a:custGeom>
            <a:avLst/>
            <a:gdLst/>
            <a:ahLst/>
            <a:cxnLst/>
            <a:rect r="r" b="b" t="t" l="l"/>
            <a:pathLst>
              <a:path h="4878451" w="7322252">
                <a:moveTo>
                  <a:pt x="0" y="0"/>
                </a:moveTo>
                <a:lnTo>
                  <a:pt x="7322253" y="0"/>
                </a:lnTo>
                <a:lnTo>
                  <a:pt x="7322253" y="4878451"/>
                </a:lnTo>
                <a:lnTo>
                  <a:pt x="0" y="4878451"/>
                </a:lnTo>
                <a:lnTo>
                  <a:pt x="0" y="0"/>
                </a:lnTo>
                <a:close/>
              </a:path>
            </a:pathLst>
          </a:custGeom>
          <a:blipFill>
            <a:blip r:embed="rId3"/>
            <a:stretch>
              <a:fillRect l="0" t="0" r="0" b="0"/>
            </a:stretch>
          </a:blipFill>
        </p:spPr>
      </p:sp>
      <p:sp>
        <p:nvSpPr>
          <p:cNvPr name="TextBox 9" id="9"/>
          <p:cNvSpPr txBox="true"/>
          <p:nvPr/>
        </p:nvSpPr>
        <p:spPr>
          <a:xfrm rot="0">
            <a:off x="872476" y="-295275"/>
            <a:ext cx="16543049" cy="2823844"/>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LSTM (Long Short-Term Memory) Neural Network Structure</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TextBox 2" id="2"/>
          <p:cNvSpPr txBox="true"/>
          <p:nvPr/>
        </p:nvSpPr>
        <p:spPr>
          <a:xfrm rot="0">
            <a:off x="2343510" y="3202814"/>
            <a:ext cx="13600980" cy="431482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7B3838"/>
                </a:solidFill>
                <a:latin typeface="Futura"/>
                <a:ea typeface="Futura"/>
                <a:cs typeface="Futura"/>
                <a:sym typeface="Futura"/>
              </a:rPr>
              <a:t>Input: One-hot encoded characters (vocabulary size of 126, covering all Turkish characters plus special tokens)</a:t>
            </a:r>
          </a:p>
          <a:p>
            <a:pPr algn="ctr" marL="647700" indent="-323850" lvl="1">
              <a:lnSpc>
                <a:spcPts val="4200"/>
              </a:lnSpc>
              <a:buFont typeface="Arial"/>
              <a:buChar char="•"/>
            </a:pPr>
            <a:r>
              <a:rPr lang="en-US" sz="3000">
                <a:solidFill>
                  <a:srgbClr val="7B3838"/>
                </a:solidFill>
                <a:latin typeface="Futura"/>
                <a:ea typeface="Futura"/>
                <a:cs typeface="Futura"/>
                <a:sym typeface="Futura"/>
              </a:rPr>
              <a:t>Embedding layer: 256 dimensions</a:t>
            </a:r>
          </a:p>
          <a:p>
            <a:pPr algn="ctr" marL="647700" indent="-323850" lvl="1">
              <a:lnSpc>
                <a:spcPts val="4200"/>
              </a:lnSpc>
              <a:buFont typeface="Arial"/>
              <a:buChar char="•"/>
            </a:pPr>
            <a:r>
              <a:rPr lang="en-US" sz="3000">
                <a:solidFill>
                  <a:srgbClr val="7B3838"/>
                </a:solidFill>
                <a:latin typeface="Futura"/>
                <a:ea typeface="Futura"/>
                <a:cs typeface="Futura"/>
                <a:sym typeface="Futura"/>
              </a:rPr>
              <a:t>Hidden layers: 3 LSTM layers with 512 hidden units each</a:t>
            </a:r>
          </a:p>
          <a:p>
            <a:pPr algn="ctr" marL="647700" indent="-323850" lvl="1">
              <a:lnSpc>
                <a:spcPts val="4200"/>
              </a:lnSpc>
              <a:buFont typeface="Arial"/>
              <a:buChar char="•"/>
            </a:pPr>
            <a:r>
              <a:rPr lang="en-US" sz="3000">
                <a:solidFill>
                  <a:srgbClr val="7B3838"/>
                </a:solidFill>
                <a:latin typeface="Futura"/>
                <a:ea typeface="Futura"/>
                <a:cs typeface="Futura"/>
                <a:sym typeface="Futura"/>
              </a:rPr>
              <a:t>Dropout: 0.5 between layers for regularization</a:t>
            </a:r>
          </a:p>
          <a:p>
            <a:pPr algn="ctr" marL="647700" indent="-323850" lvl="1">
              <a:lnSpc>
                <a:spcPts val="4200"/>
              </a:lnSpc>
              <a:buFont typeface="Arial"/>
              <a:buChar char="•"/>
            </a:pPr>
            <a:r>
              <a:rPr lang="en-US" sz="3000">
                <a:solidFill>
                  <a:srgbClr val="7B3838"/>
                </a:solidFill>
                <a:latin typeface="Futura"/>
                <a:ea typeface="Futura"/>
                <a:cs typeface="Futura"/>
                <a:sym typeface="Futura"/>
              </a:rPr>
              <a:t>Output: Fully connected layer projecting to character probabilities</a:t>
            </a:r>
          </a:p>
          <a:p>
            <a:pPr algn="ctr" marL="647700" indent="-323850" lvl="1">
              <a:lnSpc>
                <a:spcPts val="4200"/>
              </a:lnSpc>
              <a:buFont typeface="Arial"/>
              <a:buChar char="•"/>
            </a:pPr>
            <a:r>
              <a:rPr lang="en-US" sz="3000">
                <a:solidFill>
                  <a:srgbClr val="7B3838"/>
                </a:solidFill>
                <a:latin typeface="Futura"/>
                <a:ea typeface="Futura"/>
                <a:cs typeface="Futura"/>
                <a:sym typeface="Futura"/>
              </a:rPr>
              <a:t>Activation: Softmax function for character prediction</a:t>
            </a:r>
          </a:p>
          <a:p>
            <a:pPr algn="ctr">
              <a:lnSpc>
                <a:spcPts val="4200"/>
              </a:lnSpc>
            </a:pPr>
          </a:p>
        </p:txBody>
      </p:sp>
      <p:grpSp>
        <p:nvGrpSpPr>
          <p:cNvPr name="Group 3" id="3"/>
          <p:cNvGrpSpPr/>
          <p:nvPr/>
        </p:nvGrpSpPr>
        <p:grpSpPr>
          <a:xfrm rot="9898717">
            <a:off x="14482989" y="2924839"/>
            <a:ext cx="12369065" cy="10339076"/>
            <a:chOff x="0" y="0"/>
            <a:chExt cx="4983480" cy="4165600"/>
          </a:xfrm>
        </p:grpSpPr>
        <p:sp>
          <p:nvSpPr>
            <p:cNvPr name="Freeform 4" id="4"/>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5" id="5"/>
          <p:cNvGrpSpPr/>
          <p:nvPr/>
        </p:nvGrpSpPr>
        <p:grpSpPr>
          <a:xfrm rot="-5632661">
            <a:off x="-11614998" y="-7983166"/>
            <a:ext cx="14435403" cy="12066290"/>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8" id="8"/>
          <p:cNvSpPr/>
          <p:nvPr/>
        </p:nvSpPr>
        <p:spPr>
          <a:xfrm flipH="false" flipV="false" rot="0">
            <a:off x="5502660" y="7019318"/>
            <a:ext cx="5868428" cy="3909840"/>
          </a:xfrm>
          <a:custGeom>
            <a:avLst/>
            <a:gdLst/>
            <a:ahLst/>
            <a:cxnLst/>
            <a:rect r="r" b="b" t="t" l="l"/>
            <a:pathLst>
              <a:path h="3909840" w="5868428">
                <a:moveTo>
                  <a:pt x="0" y="0"/>
                </a:moveTo>
                <a:lnTo>
                  <a:pt x="5868428" y="0"/>
                </a:lnTo>
                <a:lnTo>
                  <a:pt x="5868428" y="3909840"/>
                </a:lnTo>
                <a:lnTo>
                  <a:pt x="0" y="3909840"/>
                </a:lnTo>
                <a:lnTo>
                  <a:pt x="0" y="0"/>
                </a:lnTo>
                <a:close/>
              </a:path>
            </a:pathLst>
          </a:custGeom>
          <a:blipFill>
            <a:blip r:embed="rId3"/>
            <a:stretch>
              <a:fillRect l="0" t="0" r="0" b="0"/>
            </a:stretch>
          </a:blipFill>
        </p:spPr>
      </p:sp>
      <p:sp>
        <p:nvSpPr>
          <p:cNvPr name="TextBox 9" id="9"/>
          <p:cNvSpPr txBox="true"/>
          <p:nvPr/>
        </p:nvSpPr>
        <p:spPr>
          <a:xfrm rot="0">
            <a:off x="2203311" y="1678814"/>
            <a:ext cx="13881378" cy="16478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Let me explain the architecture of our LSTM model:</a:t>
            </a:r>
          </a:p>
          <a:p>
            <a:pPr algn="ctr">
              <a:lnSpc>
                <a:spcPts val="4200"/>
              </a:lnSpc>
            </a:pPr>
            <a:r>
              <a:rPr lang="en-US" sz="3000">
                <a:solidFill>
                  <a:srgbClr val="7B3838"/>
                </a:solidFill>
                <a:latin typeface="Futura"/>
                <a:ea typeface="Futura"/>
                <a:cs typeface="Futura"/>
                <a:sym typeface="Futura"/>
              </a:rPr>
              <a:t>We implemented a multi-layer character-level LSTM with the following specifications:</a:t>
            </a:r>
          </a:p>
          <a:p>
            <a:pPr algn="ctr">
              <a:lnSpc>
                <a:spcPts val="4200"/>
              </a:lnSpc>
            </a:pPr>
          </a:p>
        </p:txBody>
      </p:sp>
      <p:sp>
        <p:nvSpPr>
          <p:cNvPr name="TextBox 10" id="10"/>
          <p:cNvSpPr txBox="true"/>
          <p:nvPr/>
        </p:nvSpPr>
        <p:spPr>
          <a:xfrm rot="0">
            <a:off x="4107120" y="-295275"/>
            <a:ext cx="10073760" cy="2859914"/>
          </a:xfrm>
          <a:prstGeom prst="rect">
            <a:avLst/>
          </a:prstGeom>
        </p:spPr>
        <p:txBody>
          <a:bodyPr anchor="t" rtlCol="false" tIns="0" lIns="0" bIns="0" rIns="0">
            <a:spAutoFit/>
          </a:bodyPr>
          <a:lstStyle/>
          <a:p>
            <a:pPr algn="ctr">
              <a:lnSpc>
                <a:spcPts val="10891"/>
              </a:lnSpc>
            </a:pPr>
            <a:r>
              <a:rPr lang="en-US" sz="7779" b="true">
                <a:solidFill>
                  <a:srgbClr val="7B3838"/>
                </a:solidFill>
                <a:latin typeface="Futura Bold"/>
                <a:ea typeface="Futura Bold"/>
                <a:cs typeface="Futura Bold"/>
                <a:sym typeface="Futura Bold"/>
              </a:rPr>
              <a:t>LSTM MODEL BUILDING</a:t>
            </a:r>
          </a:p>
          <a:p>
            <a:pPr algn="ctr">
              <a:lnSpc>
                <a:spcPts val="10891"/>
              </a:lnSpc>
            </a:pP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5632661">
            <a:off x="-6398300" y="-10229599"/>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140254" y="1782287"/>
            <a:ext cx="18568508" cy="7264929"/>
          </a:xfrm>
          <a:custGeom>
            <a:avLst/>
            <a:gdLst/>
            <a:ahLst/>
            <a:cxnLst/>
            <a:rect r="r" b="b" t="t" l="l"/>
            <a:pathLst>
              <a:path h="7264929" w="18568508">
                <a:moveTo>
                  <a:pt x="0" y="0"/>
                </a:moveTo>
                <a:lnTo>
                  <a:pt x="18568508" y="0"/>
                </a:lnTo>
                <a:lnTo>
                  <a:pt x="18568508" y="7264929"/>
                </a:lnTo>
                <a:lnTo>
                  <a:pt x="0" y="7264929"/>
                </a:lnTo>
                <a:lnTo>
                  <a:pt x="0" y="0"/>
                </a:lnTo>
                <a:close/>
              </a:path>
            </a:pathLst>
          </a:custGeom>
          <a:blipFill>
            <a:blip r:embed="rId2"/>
            <a:stretch>
              <a:fillRect l="0" t="0" r="0" b="0"/>
            </a:stretch>
          </a:blipFill>
        </p:spPr>
      </p:sp>
      <p:grpSp>
        <p:nvGrpSpPr>
          <p:cNvPr name="Group 5" id="5"/>
          <p:cNvGrpSpPr/>
          <p:nvPr/>
        </p:nvGrpSpPr>
        <p:grpSpPr>
          <a:xfrm rot="9898717">
            <a:off x="12776592" y="3607398"/>
            <a:ext cx="12369065" cy="10339076"/>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8" id="8"/>
          <p:cNvSpPr/>
          <p:nvPr/>
        </p:nvSpPr>
        <p:spPr>
          <a:xfrm flipH="false" flipV="false" rot="0">
            <a:off x="9398364" y="7667040"/>
            <a:ext cx="4776766" cy="3182520"/>
          </a:xfrm>
          <a:custGeom>
            <a:avLst/>
            <a:gdLst/>
            <a:ahLst/>
            <a:cxnLst/>
            <a:rect r="r" b="b" t="t" l="l"/>
            <a:pathLst>
              <a:path h="3182520" w="4776766">
                <a:moveTo>
                  <a:pt x="0" y="0"/>
                </a:moveTo>
                <a:lnTo>
                  <a:pt x="4776766" y="0"/>
                </a:lnTo>
                <a:lnTo>
                  <a:pt x="4776766" y="3182520"/>
                </a:lnTo>
                <a:lnTo>
                  <a:pt x="0" y="3182520"/>
                </a:lnTo>
                <a:lnTo>
                  <a:pt x="0" y="0"/>
                </a:lnTo>
                <a:close/>
              </a:path>
            </a:pathLst>
          </a:custGeom>
          <a:blipFill>
            <a:blip r:embed="rId4"/>
            <a:stretch>
              <a:fillRect l="0" t="0" r="0" b="0"/>
            </a:stretch>
          </a:blipFill>
        </p:spPr>
      </p:sp>
      <p:sp>
        <p:nvSpPr>
          <p:cNvPr name="TextBox 9" id="9"/>
          <p:cNvSpPr txBox="true"/>
          <p:nvPr/>
        </p:nvSpPr>
        <p:spPr>
          <a:xfrm rot="0">
            <a:off x="6733952" y="-295275"/>
            <a:ext cx="4820096" cy="1461769"/>
          </a:xfrm>
          <a:prstGeom prst="rect">
            <a:avLst/>
          </a:prstGeom>
        </p:spPr>
        <p:txBody>
          <a:bodyPr anchor="t" rtlCol="false" tIns="0" lIns="0" bIns="0" rIns="0">
            <a:spAutoFit/>
          </a:bodyPr>
          <a:lstStyle/>
          <a:p>
            <a:pPr algn="ctr">
              <a:lnSpc>
                <a:spcPts val="10780"/>
              </a:lnSpc>
            </a:pPr>
            <a:r>
              <a:rPr lang="en-US" b="true" sz="7700">
                <a:solidFill>
                  <a:srgbClr val="7B3838"/>
                </a:solidFill>
                <a:latin typeface="Futura Bold"/>
                <a:ea typeface="Futura Bold"/>
                <a:cs typeface="Futura Bold"/>
                <a:sym typeface="Futura Bold"/>
              </a:rPr>
              <a:t>STRUCTURE</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9388760">
            <a:off x="13831679" y="5606749"/>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10285128" y="2568999"/>
            <a:ext cx="7920251" cy="5149002"/>
          </a:xfrm>
          <a:custGeom>
            <a:avLst/>
            <a:gdLst/>
            <a:ahLst/>
            <a:cxnLst/>
            <a:rect r="r" b="b" t="t" l="l"/>
            <a:pathLst>
              <a:path h="5149002" w="7920251">
                <a:moveTo>
                  <a:pt x="0" y="0"/>
                </a:moveTo>
                <a:lnTo>
                  <a:pt x="7920251" y="0"/>
                </a:lnTo>
                <a:lnTo>
                  <a:pt x="7920251" y="5149002"/>
                </a:lnTo>
                <a:lnTo>
                  <a:pt x="0" y="5149002"/>
                </a:lnTo>
                <a:lnTo>
                  <a:pt x="0" y="0"/>
                </a:lnTo>
                <a:close/>
              </a:path>
            </a:pathLst>
          </a:custGeom>
          <a:blipFill>
            <a:blip r:embed="rId2"/>
            <a:stretch>
              <a:fillRect l="-596" t="0" r="0" b="0"/>
            </a:stretch>
          </a:blipFill>
        </p:spPr>
      </p:sp>
      <p:grpSp>
        <p:nvGrpSpPr>
          <p:cNvPr name="Group 5" id="5"/>
          <p:cNvGrpSpPr/>
          <p:nvPr/>
        </p:nvGrpSpPr>
        <p:grpSpPr>
          <a:xfrm rot="-5632661">
            <a:off x="-5517908" y="-10074194"/>
            <a:ext cx="14435403" cy="12066290"/>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8" id="8"/>
          <p:cNvSpPr/>
          <p:nvPr/>
        </p:nvSpPr>
        <p:spPr>
          <a:xfrm flipH="false" flipV="false" rot="0">
            <a:off x="3737419" y="6713951"/>
            <a:ext cx="8139667" cy="5423053"/>
          </a:xfrm>
          <a:custGeom>
            <a:avLst/>
            <a:gdLst/>
            <a:ahLst/>
            <a:cxnLst/>
            <a:rect r="r" b="b" t="t" l="l"/>
            <a:pathLst>
              <a:path h="5423053" w="8139667">
                <a:moveTo>
                  <a:pt x="0" y="0"/>
                </a:moveTo>
                <a:lnTo>
                  <a:pt x="8139667" y="0"/>
                </a:lnTo>
                <a:lnTo>
                  <a:pt x="8139667" y="5423053"/>
                </a:lnTo>
                <a:lnTo>
                  <a:pt x="0" y="5423053"/>
                </a:lnTo>
                <a:lnTo>
                  <a:pt x="0" y="0"/>
                </a:lnTo>
                <a:close/>
              </a:path>
            </a:pathLst>
          </a:custGeom>
          <a:blipFill>
            <a:blip r:embed="rId4"/>
            <a:stretch>
              <a:fillRect l="0" t="0" r="0" b="0"/>
            </a:stretch>
          </a:blipFill>
        </p:spPr>
      </p:sp>
      <p:sp>
        <p:nvSpPr>
          <p:cNvPr name="TextBox 9" id="9"/>
          <p:cNvSpPr txBox="true"/>
          <p:nvPr/>
        </p:nvSpPr>
        <p:spPr>
          <a:xfrm rot="0">
            <a:off x="-208803" y="3444307"/>
            <a:ext cx="10493930" cy="431482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7B3838"/>
                </a:solidFill>
                <a:latin typeface="Futura"/>
                <a:ea typeface="Futura"/>
                <a:cs typeface="Futura"/>
                <a:sym typeface="Futura"/>
              </a:rPr>
              <a:t>Platform: Google Colab with GPU acceleration</a:t>
            </a:r>
          </a:p>
          <a:p>
            <a:pPr algn="ctr" marL="647700" indent="-323850" lvl="1">
              <a:lnSpc>
                <a:spcPts val="4200"/>
              </a:lnSpc>
              <a:buFont typeface="Arial"/>
              <a:buChar char="•"/>
            </a:pPr>
            <a:r>
              <a:rPr lang="en-US" sz="3000">
                <a:solidFill>
                  <a:srgbClr val="7B3838"/>
                </a:solidFill>
                <a:latin typeface="Futura"/>
                <a:ea typeface="Futura"/>
                <a:cs typeface="Futura"/>
                <a:sym typeface="Futura"/>
              </a:rPr>
              <a:t>Training duration: 20 hours across 50 epochs</a:t>
            </a:r>
          </a:p>
          <a:p>
            <a:pPr algn="ctr" marL="647700" indent="-323850" lvl="1">
              <a:lnSpc>
                <a:spcPts val="4200"/>
              </a:lnSpc>
              <a:buFont typeface="Arial"/>
              <a:buChar char="•"/>
            </a:pPr>
            <a:r>
              <a:rPr lang="en-US" sz="3000">
                <a:solidFill>
                  <a:srgbClr val="7B3838"/>
                </a:solidFill>
                <a:latin typeface="Futura"/>
                <a:ea typeface="Futura"/>
                <a:cs typeface="Futura"/>
                <a:sym typeface="Futura"/>
              </a:rPr>
              <a:t>Batch size: 128 sequences</a:t>
            </a:r>
          </a:p>
          <a:p>
            <a:pPr algn="ctr" marL="647700" indent="-323850" lvl="1">
              <a:lnSpc>
                <a:spcPts val="4200"/>
              </a:lnSpc>
              <a:buFont typeface="Arial"/>
              <a:buChar char="•"/>
            </a:pPr>
            <a:r>
              <a:rPr lang="en-US" sz="3000">
                <a:solidFill>
                  <a:srgbClr val="7B3838"/>
                </a:solidFill>
                <a:latin typeface="Futura"/>
                <a:ea typeface="Futura"/>
                <a:cs typeface="Futura"/>
                <a:sym typeface="Futura"/>
              </a:rPr>
              <a:t>Sequence length: 500 characters</a:t>
            </a:r>
          </a:p>
          <a:p>
            <a:pPr algn="ctr" marL="647700" indent="-323850" lvl="1">
              <a:lnSpc>
                <a:spcPts val="4200"/>
              </a:lnSpc>
              <a:buFont typeface="Arial"/>
              <a:buChar char="•"/>
            </a:pPr>
            <a:r>
              <a:rPr lang="en-US" sz="3000">
                <a:solidFill>
                  <a:srgbClr val="7B3838"/>
                </a:solidFill>
                <a:latin typeface="Futura"/>
                <a:ea typeface="Futura"/>
                <a:cs typeface="Futura"/>
                <a:sym typeface="Futura"/>
              </a:rPr>
              <a:t>Optimizer: Adam with learning rate of 0.001</a:t>
            </a:r>
          </a:p>
          <a:p>
            <a:pPr algn="ctr" marL="647700" indent="-323850" lvl="1">
              <a:lnSpc>
                <a:spcPts val="4200"/>
              </a:lnSpc>
              <a:buFont typeface="Arial"/>
              <a:buChar char="•"/>
            </a:pPr>
            <a:r>
              <a:rPr lang="en-US" sz="3000">
                <a:solidFill>
                  <a:srgbClr val="7B3838"/>
                </a:solidFill>
                <a:latin typeface="Futura"/>
                <a:ea typeface="Futura"/>
                <a:cs typeface="Futura"/>
                <a:sym typeface="Futura"/>
              </a:rPr>
              <a:t>Loss function: Cross-entropy</a:t>
            </a:r>
          </a:p>
          <a:p>
            <a:pPr algn="ctr" marL="647700" indent="-323850" lvl="1">
              <a:lnSpc>
                <a:spcPts val="4200"/>
              </a:lnSpc>
              <a:buFont typeface="Arial"/>
              <a:buChar char="•"/>
            </a:pPr>
            <a:r>
              <a:rPr lang="en-US" sz="3000">
                <a:solidFill>
                  <a:srgbClr val="7B3838"/>
                </a:solidFill>
                <a:latin typeface="Futura"/>
                <a:ea typeface="Futura"/>
                <a:cs typeface="Futura"/>
                <a:sym typeface="Futura"/>
              </a:rPr>
              <a:t>Character-level accuracy reached 65.4% by the final epoch</a:t>
            </a:r>
          </a:p>
          <a:p>
            <a:pPr algn="ctr">
              <a:lnSpc>
                <a:spcPts val="4200"/>
              </a:lnSpc>
            </a:pPr>
          </a:p>
        </p:txBody>
      </p:sp>
      <p:sp>
        <p:nvSpPr>
          <p:cNvPr name="TextBox 10" id="10"/>
          <p:cNvSpPr txBox="true"/>
          <p:nvPr/>
        </p:nvSpPr>
        <p:spPr>
          <a:xfrm rot="0">
            <a:off x="3054641" y="2216574"/>
            <a:ext cx="3967044" cy="5810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Training process details:</a:t>
            </a:r>
          </a:p>
        </p:txBody>
      </p:sp>
      <p:sp>
        <p:nvSpPr>
          <p:cNvPr name="TextBox 11" id="11"/>
          <p:cNvSpPr txBox="true"/>
          <p:nvPr/>
        </p:nvSpPr>
        <p:spPr>
          <a:xfrm rot="0">
            <a:off x="4069110" y="-295275"/>
            <a:ext cx="10149780" cy="2823844"/>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LSTM MODEL TRAINING</a:t>
            </a:r>
          </a:p>
          <a:p>
            <a:pPr algn="ctr">
              <a:lnSpc>
                <a:spcPts val="10780"/>
              </a:lnSpc>
            </a:pP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2513701">
            <a:off x="-9081563" y="-1029467"/>
            <a:ext cx="14110350" cy="11384249"/>
            <a:chOff x="0" y="0"/>
            <a:chExt cx="4871263" cy="3930141"/>
          </a:xfrm>
        </p:grpSpPr>
        <p:sp>
          <p:nvSpPr>
            <p:cNvPr name="Freeform 3" id="3"/>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grpSp>
        <p:nvGrpSpPr>
          <p:cNvPr name="Group 4" id="4"/>
          <p:cNvGrpSpPr/>
          <p:nvPr/>
        </p:nvGrpSpPr>
        <p:grpSpPr>
          <a:xfrm rot="8757181">
            <a:off x="13695198" y="6503954"/>
            <a:ext cx="10497541" cy="8774703"/>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6" id="6"/>
          <p:cNvSpPr txBox="true"/>
          <p:nvPr/>
        </p:nvSpPr>
        <p:spPr>
          <a:xfrm rot="0">
            <a:off x="2107332" y="5323216"/>
            <a:ext cx="14073336" cy="3149600"/>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7B3838"/>
                </a:solidFill>
                <a:latin typeface="Futura"/>
                <a:ea typeface="Futura"/>
                <a:cs typeface="Futura"/>
                <a:sym typeface="Futura"/>
              </a:rPr>
              <a:t>Category-specific start tokens (&lt;NASREDDIN&gt;, &lt;TEMEL&gt;, &lt;GENEL&gt;)</a:t>
            </a:r>
          </a:p>
          <a:p>
            <a:pPr algn="ctr" marL="755651" indent="-377825" lvl="1">
              <a:lnSpc>
                <a:spcPts val="4900"/>
              </a:lnSpc>
              <a:buFont typeface="Arial"/>
              <a:buChar char="•"/>
            </a:pPr>
            <a:r>
              <a:rPr lang="en-US" sz="3500">
                <a:solidFill>
                  <a:srgbClr val="7B3838"/>
                </a:solidFill>
                <a:latin typeface="Futura"/>
                <a:ea typeface="Futura"/>
                <a:cs typeface="Futura"/>
                <a:sym typeface="Futura"/>
              </a:rPr>
              <a:t>Temper</a:t>
            </a:r>
            <a:r>
              <a:rPr lang="en-US" sz="3500">
                <a:solidFill>
                  <a:srgbClr val="7B3838"/>
                </a:solidFill>
                <a:latin typeface="Futura"/>
                <a:ea typeface="Futura"/>
                <a:cs typeface="Futura"/>
                <a:sym typeface="Futura"/>
              </a:rPr>
              <a:t>ature sampling for controlling randomness during generation</a:t>
            </a:r>
          </a:p>
          <a:p>
            <a:pPr algn="ctr" marL="755651" indent="-377825" lvl="1">
              <a:lnSpc>
                <a:spcPts val="4900"/>
              </a:lnSpc>
              <a:buFont typeface="Arial"/>
              <a:buChar char="•"/>
            </a:pPr>
            <a:r>
              <a:rPr lang="en-US" sz="3500">
                <a:solidFill>
                  <a:srgbClr val="7B3838"/>
                </a:solidFill>
                <a:latin typeface="Futura"/>
                <a:ea typeface="Futura"/>
                <a:cs typeface="Futura"/>
                <a:sym typeface="Futura"/>
              </a:rPr>
              <a:t>Hidden state initialization strategies to guide the narrative flow</a:t>
            </a:r>
          </a:p>
          <a:p>
            <a:pPr algn="ctr" marL="755651" indent="-377825" lvl="1">
              <a:lnSpc>
                <a:spcPts val="4900"/>
              </a:lnSpc>
              <a:buFont typeface="Arial"/>
              <a:buChar char="•"/>
            </a:pPr>
            <a:r>
              <a:rPr lang="en-US" sz="3500">
                <a:solidFill>
                  <a:srgbClr val="7B3838"/>
                </a:solidFill>
                <a:latin typeface="Futura"/>
                <a:ea typeface="Futura"/>
                <a:cs typeface="Futura"/>
                <a:sym typeface="Futura"/>
              </a:rPr>
              <a:t>Custom stopping criteria based on sequence coherence</a:t>
            </a:r>
          </a:p>
          <a:p>
            <a:pPr algn="ctr">
              <a:lnSpc>
                <a:spcPts val="4900"/>
              </a:lnSpc>
            </a:pPr>
          </a:p>
        </p:txBody>
      </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8" id="8"/>
          <p:cNvSpPr txBox="true"/>
          <p:nvPr/>
        </p:nvSpPr>
        <p:spPr>
          <a:xfrm rot="0">
            <a:off x="3112532" y="2585884"/>
            <a:ext cx="12062937" cy="1292225"/>
          </a:xfrm>
          <a:prstGeom prst="rect">
            <a:avLst/>
          </a:prstGeom>
        </p:spPr>
        <p:txBody>
          <a:bodyPr anchor="t" rtlCol="false" tIns="0" lIns="0" bIns="0" rIns="0">
            <a:spAutoFit/>
          </a:bodyPr>
          <a:lstStyle/>
          <a:p>
            <a:pPr algn="ctr">
              <a:lnSpc>
                <a:spcPts val="4900"/>
              </a:lnSpc>
            </a:pPr>
            <a:r>
              <a:rPr lang="en-US" sz="3500">
                <a:solidFill>
                  <a:srgbClr val="7B3838"/>
                </a:solidFill>
                <a:latin typeface="Futura"/>
                <a:ea typeface="Futura"/>
                <a:cs typeface="Futura"/>
                <a:sym typeface="Futura"/>
              </a:rPr>
              <a:t>We used several special techniques to improve joke generation quality:</a:t>
            </a:r>
          </a:p>
        </p:txBody>
      </p:sp>
      <p:sp>
        <p:nvSpPr>
          <p:cNvPr name="TextBox 9" id="9"/>
          <p:cNvSpPr txBox="true"/>
          <p:nvPr/>
        </p:nvSpPr>
        <p:spPr>
          <a:xfrm rot="0">
            <a:off x="3569940" y="-295275"/>
            <a:ext cx="11148120" cy="2823844"/>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ENSURING JOKE QUALİTY</a:t>
            </a:r>
          </a:p>
          <a:p>
            <a:pPr algn="ctr">
              <a:lnSpc>
                <a:spcPts val="10780"/>
              </a:lnSpc>
            </a:pP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TextBox 2" id="2"/>
          <p:cNvSpPr txBox="true"/>
          <p:nvPr/>
        </p:nvSpPr>
        <p:spPr>
          <a:xfrm rot="0">
            <a:off x="569717" y="2064578"/>
            <a:ext cx="15734943" cy="5810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The character-level approach offers some advantages compared to the token-level GPT-2 model:</a:t>
            </a:r>
          </a:p>
        </p:txBody>
      </p:sp>
      <p:sp>
        <p:nvSpPr>
          <p:cNvPr name="TextBox 3" id="3"/>
          <p:cNvSpPr txBox="true"/>
          <p:nvPr/>
        </p:nvSpPr>
        <p:spPr>
          <a:xfrm rot="0">
            <a:off x="0" y="3291478"/>
            <a:ext cx="13687280" cy="2702029"/>
          </a:xfrm>
          <a:prstGeom prst="rect">
            <a:avLst/>
          </a:prstGeom>
        </p:spPr>
        <p:txBody>
          <a:bodyPr anchor="t" rtlCol="false" tIns="0" lIns="0" bIns="0" rIns="0">
            <a:spAutoFit/>
          </a:bodyPr>
          <a:lstStyle/>
          <a:p>
            <a:pPr algn="ctr" marL="646932" indent="-323466" lvl="1">
              <a:lnSpc>
                <a:spcPts val="4195"/>
              </a:lnSpc>
              <a:buFont typeface="Arial"/>
              <a:buChar char="•"/>
            </a:pPr>
            <a:r>
              <a:rPr lang="en-US" sz="2996">
                <a:solidFill>
                  <a:srgbClr val="7B3838"/>
                </a:solidFill>
                <a:latin typeface="Futura"/>
                <a:ea typeface="Futura"/>
                <a:cs typeface="Futura"/>
                <a:sym typeface="Futura"/>
              </a:rPr>
              <a:t>Better handling of Turkish-specific character combinations</a:t>
            </a:r>
          </a:p>
          <a:p>
            <a:pPr algn="ctr" marL="646932" indent="-323466" lvl="1">
              <a:lnSpc>
                <a:spcPts val="4195"/>
              </a:lnSpc>
              <a:buFont typeface="Arial"/>
              <a:buChar char="•"/>
            </a:pPr>
            <a:r>
              <a:rPr lang="en-US" sz="2996">
                <a:solidFill>
                  <a:srgbClr val="7B3838"/>
                </a:solidFill>
                <a:latin typeface="Futura"/>
                <a:ea typeface="Futura"/>
                <a:cs typeface="Futura"/>
                <a:sym typeface="Futura"/>
              </a:rPr>
              <a:t>Greater novelty in generated content</a:t>
            </a:r>
          </a:p>
          <a:p>
            <a:pPr algn="ctr" marL="646932" indent="-323466" lvl="1">
              <a:lnSpc>
                <a:spcPts val="4195"/>
              </a:lnSpc>
              <a:buFont typeface="Arial"/>
              <a:buChar char="•"/>
            </a:pPr>
            <a:r>
              <a:rPr lang="en-US" sz="2996">
                <a:solidFill>
                  <a:srgbClr val="7B3838"/>
                </a:solidFill>
                <a:latin typeface="Futura"/>
                <a:ea typeface="Futura"/>
                <a:cs typeface="Futura"/>
                <a:sym typeface="Futura"/>
              </a:rPr>
              <a:t>More efficient memory utilization</a:t>
            </a:r>
          </a:p>
          <a:p>
            <a:pPr algn="ctr" marL="646932" indent="-323466" lvl="1">
              <a:lnSpc>
                <a:spcPts val="4195"/>
              </a:lnSpc>
              <a:buFont typeface="Arial"/>
              <a:buChar char="•"/>
            </a:pPr>
            <a:r>
              <a:rPr lang="en-US" sz="2996">
                <a:solidFill>
                  <a:srgbClr val="7B3838"/>
                </a:solidFill>
                <a:latin typeface="Futura"/>
                <a:ea typeface="Futura"/>
                <a:cs typeface="Futura"/>
                <a:sym typeface="Futura"/>
              </a:rPr>
              <a:t>Ability to create completely new words while maintaining Turkish phonology</a:t>
            </a:r>
          </a:p>
          <a:p>
            <a:pPr algn="ctr">
              <a:lnSpc>
                <a:spcPts val="4195"/>
              </a:lnSpc>
            </a:pPr>
          </a:p>
        </p:txBody>
      </p:sp>
      <p:sp>
        <p:nvSpPr>
          <p:cNvPr name="TextBox 4" id="4"/>
          <p:cNvSpPr txBox="true"/>
          <p:nvPr/>
        </p:nvSpPr>
        <p:spPr>
          <a:xfrm rot="0">
            <a:off x="262022" y="7611639"/>
            <a:ext cx="12096323" cy="218122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7B3838"/>
                </a:solidFill>
                <a:latin typeface="Futura"/>
                <a:ea typeface="Futura"/>
                <a:cs typeface="Futura"/>
                <a:sym typeface="Futura"/>
              </a:rPr>
              <a:t>Maintaining long-term coherence throughout the joke</a:t>
            </a:r>
          </a:p>
          <a:p>
            <a:pPr algn="ctr" marL="647700" indent="-323850" lvl="1">
              <a:lnSpc>
                <a:spcPts val="4200"/>
              </a:lnSpc>
              <a:buFont typeface="Arial"/>
              <a:buChar char="•"/>
            </a:pPr>
            <a:r>
              <a:rPr lang="en-US" sz="3000">
                <a:solidFill>
                  <a:srgbClr val="7B3838"/>
                </a:solidFill>
                <a:latin typeface="Futura"/>
                <a:ea typeface="Futura"/>
                <a:cs typeface="Futura"/>
                <a:sym typeface="Futura"/>
              </a:rPr>
              <a:t>Balancing character-level accuracy with semantic meaningfulness</a:t>
            </a:r>
          </a:p>
          <a:p>
            <a:pPr algn="ctr" marL="647700" indent="-323850" lvl="1">
              <a:lnSpc>
                <a:spcPts val="4200"/>
              </a:lnSpc>
              <a:buFont typeface="Arial"/>
              <a:buChar char="•"/>
            </a:pPr>
            <a:r>
              <a:rPr lang="en-US" sz="3000">
                <a:solidFill>
                  <a:srgbClr val="7B3838"/>
                </a:solidFill>
                <a:latin typeface="Futura"/>
                <a:ea typeface="Futura"/>
                <a:cs typeface="Futura"/>
                <a:sym typeface="Futura"/>
              </a:rPr>
              <a:t>Slower generation speed compared to transformer models</a:t>
            </a:r>
          </a:p>
          <a:p>
            <a:pPr algn="ctr">
              <a:lnSpc>
                <a:spcPts val="4200"/>
              </a:lnSpc>
            </a:pPr>
          </a:p>
        </p:txBody>
      </p:sp>
      <p:grpSp>
        <p:nvGrpSpPr>
          <p:cNvPr name="Group 5" id="5"/>
          <p:cNvGrpSpPr/>
          <p:nvPr/>
        </p:nvGrpSpPr>
        <p:grpSpPr>
          <a:xfrm rot="-5632661">
            <a:off x="-5201006" y="-10761839"/>
            <a:ext cx="14435403" cy="12066290"/>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7" id="7"/>
          <p:cNvGrpSpPr/>
          <p:nvPr/>
        </p:nvGrpSpPr>
        <p:grpSpPr>
          <a:xfrm rot="9898717">
            <a:off x="12517878" y="4623326"/>
            <a:ext cx="12369065" cy="10339076"/>
            <a:chOff x="0" y="0"/>
            <a:chExt cx="4983480" cy="4165600"/>
          </a:xfrm>
        </p:grpSpPr>
        <p:sp>
          <p:nvSpPr>
            <p:cNvPr name="Freeform 8" id="8"/>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10" id="10"/>
          <p:cNvSpPr/>
          <p:nvPr/>
        </p:nvSpPr>
        <p:spPr>
          <a:xfrm flipH="false" flipV="false" rot="0">
            <a:off x="13687280" y="1957809"/>
            <a:ext cx="4061195" cy="6095603"/>
          </a:xfrm>
          <a:custGeom>
            <a:avLst/>
            <a:gdLst/>
            <a:ahLst/>
            <a:cxnLst/>
            <a:rect r="r" b="b" t="t" l="l"/>
            <a:pathLst>
              <a:path h="6095603" w="4061195">
                <a:moveTo>
                  <a:pt x="0" y="0"/>
                </a:moveTo>
                <a:lnTo>
                  <a:pt x="4061195" y="0"/>
                </a:lnTo>
                <a:lnTo>
                  <a:pt x="4061195" y="6095603"/>
                </a:lnTo>
                <a:lnTo>
                  <a:pt x="0" y="6095603"/>
                </a:lnTo>
                <a:lnTo>
                  <a:pt x="0" y="0"/>
                </a:lnTo>
                <a:close/>
              </a:path>
            </a:pathLst>
          </a:custGeom>
          <a:blipFill>
            <a:blip r:embed="rId3"/>
            <a:stretch>
              <a:fillRect l="0" t="0" r="0" b="0"/>
            </a:stretch>
          </a:blipFill>
        </p:spPr>
      </p:sp>
      <p:sp>
        <p:nvSpPr>
          <p:cNvPr name="TextBox 11" id="11"/>
          <p:cNvSpPr txBox="true"/>
          <p:nvPr/>
        </p:nvSpPr>
        <p:spPr>
          <a:xfrm rot="0">
            <a:off x="569717" y="6224054"/>
            <a:ext cx="8220909" cy="5810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Key challenges with the LSTM approach included:</a:t>
            </a:r>
          </a:p>
        </p:txBody>
      </p:sp>
      <p:sp>
        <p:nvSpPr>
          <p:cNvPr name="TextBox 12" id="12"/>
          <p:cNvSpPr txBox="true"/>
          <p:nvPr/>
        </p:nvSpPr>
        <p:spPr>
          <a:xfrm rot="0">
            <a:off x="1232698" y="-295275"/>
            <a:ext cx="15822604" cy="1461769"/>
          </a:xfrm>
          <a:prstGeom prst="rect">
            <a:avLst/>
          </a:prstGeom>
        </p:spPr>
        <p:txBody>
          <a:bodyPr anchor="t" rtlCol="false" tIns="0" lIns="0" bIns="0" rIns="0">
            <a:spAutoFit/>
          </a:bodyPr>
          <a:lstStyle/>
          <a:p>
            <a:pPr algn="ctr">
              <a:lnSpc>
                <a:spcPts val="10780"/>
              </a:lnSpc>
            </a:pPr>
            <a:r>
              <a:rPr lang="en-US" sz="7700" b="true">
                <a:solidFill>
                  <a:srgbClr val="7B3838"/>
                </a:solidFill>
                <a:latin typeface="Futura Bold"/>
                <a:ea typeface="Futura Bold"/>
                <a:cs typeface="Futura Bold"/>
                <a:sym typeface="Futura Bold"/>
              </a:rPr>
              <a:t>COMPARISION OF OUR MODELS</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379558">
            <a:off x="12469069" y="6957793"/>
            <a:ext cx="13937284" cy="11649922"/>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5" id="5"/>
          <p:cNvSpPr/>
          <p:nvPr/>
        </p:nvSpPr>
        <p:spPr>
          <a:xfrm flipH="false" flipV="false" rot="0">
            <a:off x="3294525" y="1282446"/>
            <a:ext cx="11698949" cy="6374772"/>
          </a:xfrm>
          <a:custGeom>
            <a:avLst/>
            <a:gdLst/>
            <a:ahLst/>
            <a:cxnLst/>
            <a:rect r="r" b="b" t="t" l="l"/>
            <a:pathLst>
              <a:path h="6374772" w="11698949">
                <a:moveTo>
                  <a:pt x="0" y="0"/>
                </a:moveTo>
                <a:lnTo>
                  <a:pt x="11698950" y="0"/>
                </a:lnTo>
                <a:lnTo>
                  <a:pt x="11698950" y="6374772"/>
                </a:lnTo>
                <a:lnTo>
                  <a:pt x="0" y="6374772"/>
                </a:lnTo>
                <a:lnTo>
                  <a:pt x="0" y="0"/>
                </a:lnTo>
                <a:close/>
              </a:path>
            </a:pathLst>
          </a:custGeom>
          <a:blipFill>
            <a:blip r:embed="rId3"/>
            <a:stretch>
              <a:fillRect l="-4309" t="0" r="-4309" b="-914"/>
            </a:stretch>
          </a:blipFill>
        </p:spPr>
      </p:sp>
      <p:sp>
        <p:nvSpPr>
          <p:cNvPr name="TextBox 6" id="6"/>
          <p:cNvSpPr txBox="true"/>
          <p:nvPr/>
        </p:nvSpPr>
        <p:spPr>
          <a:xfrm rot="0">
            <a:off x="2429842" y="-295275"/>
            <a:ext cx="13428315" cy="2860167"/>
          </a:xfrm>
          <a:prstGeom prst="rect">
            <a:avLst/>
          </a:prstGeom>
        </p:spPr>
        <p:txBody>
          <a:bodyPr anchor="t" rtlCol="false" tIns="0" lIns="0" bIns="0" rIns="0">
            <a:spAutoFit/>
          </a:bodyPr>
          <a:lstStyle/>
          <a:p>
            <a:pPr algn="ctr">
              <a:lnSpc>
                <a:spcPts val="10877"/>
              </a:lnSpc>
            </a:pPr>
            <a:r>
              <a:rPr lang="en-US" b="true" sz="7769">
                <a:solidFill>
                  <a:srgbClr val="794141"/>
                </a:solidFill>
                <a:latin typeface="Futura Bold"/>
                <a:ea typeface="Futura Bold"/>
                <a:cs typeface="Futura Bold"/>
                <a:sym typeface="Futura Bold"/>
              </a:rPr>
              <a:t>SURFACE OF THE APPLICATION</a:t>
            </a:r>
          </a:p>
          <a:p>
            <a:pPr algn="ctr">
              <a:lnSpc>
                <a:spcPts val="10877"/>
              </a:lnSpc>
            </a:pPr>
            <a:r>
              <a:rPr lang="en-US" b="true" sz="7769">
                <a:solidFill>
                  <a:srgbClr val="794141"/>
                </a:solidFill>
                <a:latin typeface="Futura Bold"/>
                <a:ea typeface="Futura Bold"/>
                <a:cs typeface="Futura Bold"/>
                <a:sym typeface="Futura Bold"/>
              </a:rPr>
              <a:t>  </a:t>
            </a:r>
          </a:p>
        </p:txBody>
      </p:sp>
      <p:sp>
        <p:nvSpPr>
          <p:cNvPr name="TextBox 7" id="7"/>
          <p:cNvSpPr txBox="true"/>
          <p:nvPr/>
        </p:nvSpPr>
        <p:spPr>
          <a:xfrm rot="0">
            <a:off x="1632428" y="7533393"/>
            <a:ext cx="15023143" cy="3248025"/>
          </a:xfrm>
          <a:prstGeom prst="rect">
            <a:avLst/>
          </a:prstGeom>
        </p:spPr>
        <p:txBody>
          <a:bodyPr anchor="t" rtlCol="false" tIns="0" lIns="0" bIns="0" rIns="0">
            <a:spAutoFit/>
          </a:bodyPr>
          <a:lstStyle/>
          <a:p>
            <a:pPr algn="just">
              <a:lnSpc>
                <a:spcPts val="4200"/>
              </a:lnSpc>
            </a:pPr>
            <a:r>
              <a:rPr lang="en-US" sz="3000">
                <a:solidFill>
                  <a:srgbClr val="794141"/>
                </a:solidFill>
                <a:latin typeface="Futura"/>
                <a:ea typeface="Futura"/>
                <a:cs typeface="Futura"/>
                <a:sym typeface="Futura"/>
              </a:rPr>
              <a:t>This is the interface of our application. On the home page, you can select a model and move on to the next screen. We began our journey with the GPT-2 model and have now developed an LSTM model as the next-generation option. However, since some users prefer the traditional approach, we kept the previous model available so they can still choose it.</a:t>
            </a:r>
          </a:p>
          <a:p>
            <a:pPr algn="just">
              <a:lnSpc>
                <a:spcPts val="4200"/>
              </a:lnSpc>
              <a:spcBef>
                <a:spcPct val="0"/>
              </a:spcBef>
            </a:pP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085910">
            <a:off x="11928190" y="-5169538"/>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5" id="5"/>
          <p:cNvSpPr/>
          <p:nvPr/>
        </p:nvSpPr>
        <p:spPr>
          <a:xfrm flipH="false" flipV="false" rot="0">
            <a:off x="1593969" y="1174963"/>
            <a:ext cx="9401053" cy="6227593"/>
          </a:xfrm>
          <a:custGeom>
            <a:avLst/>
            <a:gdLst/>
            <a:ahLst/>
            <a:cxnLst/>
            <a:rect r="r" b="b" t="t" l="l"/>
            <a:pathLst>
              <a:path h="6227593" w="9401053">
                <a:moveTo>
                  <a:pt x="0" y="0"/>
                </a:moveTo>
                <a:lnTo>
                  <a:pt x="9401053" y="0"/>
                </a:lnTo>
                <a:lnTo>
                  <a:pt x="9401053" y="6227593"/>
                </a:lnTo>
                <a:lnTo>
                  <a:pt x="0" y="6227593"/>
                </a:lnTo>
                <a:lnTo>
                  <a:pt x="0" y="0"/>
                </a:lnTo>
                <a:close/>
              </a:path>
            </a:pathLst>
          </a:custGeom>
          <a:blipFill>
            <a:blip r:embed="rId3"/>
            <a:stretch>
              <a:fillRect l="-34802" t="-5501" r="-34195" b="-23013"/>
            </a:stretch>
          </a:blipFill>
        </p:spPr>
      </p:sp>
      <p:sp>
        <p:nvSpPr>
          <p:cNvPr name="Freeform 6" id="6"/>
          <p:cNvSpPr/>
          <p:nvPr/>
        </p:nvSpPr>
        <p:spPr>
          <a:xfrm flipH="false" flipV="false" rot="0">
            <a:off x="13223841" y="3794910"/>
            <a:ext cx="3607646" cy="3607646"/>
          </a:xfrm>
          <a:custGeom>
            <a:avLst/>
            <a:gdLst/>
            <a:ahLst/>
            <a:cxnLst/>
            <a:rect r="r" b="b" t="t" l="l"/>
            <a:pathLst>
              <a:path h="3607646" w="3607646">
                <a:moveTo>
                  <a:pt x="0" y="0"/>
                </a:moveTo>
                <a:lnTo>
                  <a:pt x="3607646" y="0"/>
                </a:lnTo>
                <a:lnTo>
                  <a:pt x="3607646" y="3607646"/>
                </a:lnTo>
                <a:lnTo>
                  <a:pt x="0" y="3607646"/>
                </a:lnTo>
                <a:lnTo>
                  <a:pt x="0" y="0"/>
                </a:lnTo>
                <a:close/>
              </a:path>
            </a:pathLst>
          </a:custGeom>
          <a:blipFill>
            <a:blip r:embed="rId4"/>
            <a:stretch>
              <a:fillRect l="0" t="0" r="0" b="0"/>
            </a:stretch>
          </a:blipFill>
        </p:spPr>
      </p:sp>
      <p:sp>
        <p:nvSpPr>
          <p:cNvPr name="TextBox 7" id="7"/>
          <p:cNvSpPr txBox="true"/>
          <p:nvPr/>
        </p:nvSpPr>
        <p:spPr>
          <a:xfrm rot="0">
            <a:off x="2388092" y="-295275"/>
            <a:ext cx="13511816" cy="3089656"/>
          </a:xfrm>
          <a:prstGeom prst="rect">
            <a:avLst/>
          </a:prstGeom>
        </p:spPr>
        <p:txBody>
          <a:bodyPr anchor="t" rtlCol="false" tIns="0" lIns="0" bIns="0" rIns="0">
            <a:spAutoFit/>
          </a:bodyPr>
          <a:lstStyle/>
          <a:p>
            <a:pPr algn="ctr">
              <a:lnSpc>
                <a:spcPts val="10877"/>
              </a:lnSpc>
            </a:pPr>
            <a:r>
              <a:rPr lang="en-US" b="true" sz="7769">
                <a:solidFill>
                  <a:srgbClr val="794141"/>
                </a:solidFill>
                <a:latin typeface="Futura Bold"/>
                <a:ea typeface="Futura Bold"/>
                <a:cs typeface="Futura Bold"/>
                <a:sym typeface="Futura Bold"/>
              </a:rPr>
              <a:t>CATEGORIES</a:t>
            </a:r>
          </a:p>
          <a:p>
            <a:pPr algn="ctr">
              <a:lnSpc>
                <a:spcPts val="12880"/>
              </a:lnSpc>
            </a:pPr>
          </a:p>
        </p:txBody>
      </p:sp>
      <p:sp>
        <p:nvSpPr>
          <p:cNvPr name="TextBox 8" id="8"/>
          <p:cNvSpPr txBox="true"/>
          <p:nvPr/>
        </p:nvSpPr>
        <p:spPr>
          <a:xfrm rot="0">
            <a:off x="1890392" y="7510410"/>
            <a:ext cx="14507215" cy="3070332"/>
          </a:xfrm>
          <a:prstGeom prst="rect">
            <a:avLst/>
          </a:prstGeom>
        </p:spPr>
        <p:txBody>
          <a:bodyPr anchor="t" rtlCol="false" tIns="0" lIns="0" bIns="0" rIns="0">
            <a:spAutoFit/>
          </a:bodyPr>
          <a:lstStyle/>
          <a:p>
            <a:pPr algn="just">
              <a:lnSpc>
                <a:spcPts val="4019"/>
              </a:lnSpc>
            </a:pPr>
            <a:r>
              <a:rPr lang="en-US" sz="2870">
                <a:solidFill>
                  <a:srgbClr val="794141"/>
                </a:solidFill>
                <a:latin typeface="Futura"/>
                <a:ea typeface="Futura"/>
                <a:cs typeface="Futura"/>
                <a:sym typeface="Futura"/>
              </a:rPr>
              <a:t>After selecting a model, the joke categories will appear. You can choose between Nasrettin Hoca, Temel, or General, or leave it entirely to chance and get a Random joke. Just click the corresponding button to lock in your choice, and the app will instantly begin crafting a joke in that style. Within moments, you’ll see a fresh, tailored punchline appear on your screen—no extra steps, no waiting around.</a:t>
            </a:r>
          </a:p>
          <a:p>
            <a:pPr algn="just">
              <a:lnSpc>
                <a:spcPts val="4019"/>
              </a:lnSpc>
              <a:spcBef>
                <a:spcPct val="0"/>
              </a:spcBef>
            </a:pP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685403">
            <a:off x="8204486" y="-8866648"/>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10446399">
            <a:off x="-2947926" y="8467623"/>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377831" y="1028700"/>
            <a:ext cx="15532339" cy="9028172"/>
          </a:xfrm>
          <a:custGeom>
            <a:avLst/>
            <a:gdLst/>
            <a:ahLst/>
            <a:cxnLst/>
            <a:rect r="r" b="b" t="t" l="l"/>
            <a:pathLst>
              <a:path h="9028172" w="15532339">
                <a:moveTo>
                  <a:pt x="0" y="0"/>
                </a:moveTo>
                <a:lnTo>
                  <a:pt x="15532338" y="0"/>
                </a:lnTo>
                <a:lnTo>
                  <a:pt x="15532338" y="9028172"/>
                </a:lnTo>
                <a:lnTo>
                  <a:pt x="0" y="9028172"/>
                </a:lnTo>
                <a:lnTo>
                  <a:pt x="0" y="0"/>
                </a:lnTo>
                <a:close/>
              </a:path>
            </a:pathLst>
          </a:custGeom>
          <a:blipFill>
            <a:blip r:embed="rId2"/>
            <a:stretch>
              <a:fillRect l="0" t="0" r="0" b="0"/>
            </a:stretch>
          </a:blipFill>
        </p:spPr>
      </p:sp>
      <p:sp>
        <p:nvSpPr>
          <p:cNvPr name="TextBox 7" id="7"/>
          <p:cNvSpPr txBox="true"/>
          <p:nvPr/>
        </p:nvSpPr>
        <p:spPr>
          <a:xfrm rot="0">
            <a:off x="3330890" y="-295275"/>
            <a:ext cx="11626219" cy="1478928"/>
          </a:xfrm>
          <a:prstGeom prst="rect">
            <a:avLst/>
          </a:prstGeom>
        </p:spPr>
        <p:txBody>
          <a:bodyPr anchor="t" rtlCol="false" tIns="0" lIns="0" bIns="0" rIns="0">
            <a:spAutoFit/>
          </a:bodyPr>
          <a:lstStyle/>
          <a:p>
            <a:pPr algn="l">
              <a:lnSpc>
                <a:spcPts val="10884"/>
              </a:lnSpc>
              <a:spcBef>
                <a:spcPct val="0"/>
              </a:spcBef>
            </a:pPr>
            <a:r>
              <a:rPr lang="en-US" b="true" sz="7774">
                <a:solidFill>
                  <a:srgbClr val="794141"/>
                </a:solidFill>
                <a:latin typeface="Futura Bold"/>
                <a:ea typeface="Futura Bold"/>
                <a:cs typeface="Futura Bold"/>
                <a:sym typeface="Futura Bold"/>
              </a:rPr>
              <a:t>PROJECT INTRODUCTION</a:t>
            </a:r>
          </a:p>
        </p:txBody>
      </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645873">
            <a:off x="3700660" y="7714967"/>
            <a:ext cx="18717368" cy="12167154"/>
            <a:chOff x="0" y="0"/>
            <a:chExt cx="6461727" cy="4200421"/>
          </a:xfrm>
        </p:grpSpPr>
        <p:sp>
          <p:nvSpPr>
            <p:cNvPr name="Freeform 3" id="3"/>
            <p:cNvSpPr/>
            <p:nvPr/>
          </p:nvSpPr>
          <p:spPr>
            <a:xfrm flipH="false" flipV="false" rot="0">
              <a:off x="0" y="0"/>
              <a:ext cx="6461727" cy="4200421"/>
            </a:xfrm>
            <a:custGeom>
              <a:avLst/>
              <a:gdLst/>
              <a:ahLst/>
              <a:cxnLst/>
              <a:rect r="r" b="b" t="t" l="l"/>
              <a:pathLst>
                <a:path h="4200421" w="6461727">
                  <a:moveTo>
                    <a:pt x="5883728" y="1240917"/>
                  </a:moveTo>
                  <a:cubicBezTo>
                    <a:pt x="6206485" y="1255004"/>
                    <a:pt x="6461727" y="1427887"/>
                    <a:pt x="6458433" y="1694255"/>
                  </a:cubicBezTo>
                  <a:cubicBezTo>
                    <a:pt x="6455140" y="1947817"/>
                    <a:pt x="6190018" y="2152716"/>
                    <a:pt x="5862321" y="2152716"/>
                  </a:cubicBezTo>
                  <a:cubicBezTo>
                    <a:pt x="5587318" y="2178328"/>
                    <a:pt x="5052135" y="2321757"/>
                    <a:pt x="5274442" y="2623983"/>
                  </a:cubicBezTo>
                  <a:cubicBezTo>
                    <a:pt x="5381478" y="2769973"/>
                    <a:pt x="5521450" y="2844248"/>
                    <a:pt x="5526389" y="3027377"/>
                  </a:cubicBezTo>
                  <a:cubicBezTo>
                    <a:pt x="5534623" y="3328321"/>
                    <a:pt x="5157525" y="3607496"/>
                    <a:pt x="4765606" y="3533220"/>
                  </a:cubicBezTo>
                  <a:cubicBezTo>
                    <a:pt x="4655275" y="3512730"/>
                    <a:pt x="4551532" y="3470470"/>
                    <a:pt x="4447789" y="3437174"/>
                  </a:cubicBezTo>
                  <a:cubicBezTo>
                    <a:pt x="3988354" y="3287342"/>
                    <a:pt x="3479518" y="3346250"/>
                    <a:pt x="3069485" y="3561393"/>
                  </a:cubicBezTo>
                  <a:cubicBezTo>
                    <a:pt x="2723674" y="3741961"/>
                    <a:pt x="2470079" y="4023696"/>
                    <a:pt x="2050165" y="4109497"/>
                  </a:cubicBezTo>
                  <a:cubicBezTo>
                    <a:pt x="1603904" y="4200421"/>
                    <a:pt x="1109889" y="4123584"/>
                    <a:pt x="755844" y="3890512"/>
                  </a:cubicBezTo>
                  <a:cubicBezTo>
                    <a:pt x="452848" y="3688174"/>
                    <a:pt x="258535" y="3383388"/>
                    <a:pt x="261828" y="3073479"/>
                  </a:cubicBezTo>
                  <a:cubicBezTo>
                    <a:pt x="265122" y="2746922"/>
                    <a:pt x="474255" y="2449819"/>
                    <a:pt x="551651" y="2133507"/>
                  </a:cubicBezTo>
                  <a:cubicBezTo>
                    <a:pt x="596112" y="1947817"/>
                    <a:pt x="596112" y="1746760"/>
                    <a:pt x="510483" y="1567474"/>
                  </a:cubicBezTo>
                  <a:cubicBezTo>
                    <a:pt x="423207" y="1389469"/>
                    <a:pt x="230541" y="1278055"/>
                    <a:pt x="116917" y="1114136"/>
                  </a:cubicBezTo>
                  <a:cubicBezTo>
                    <a:pt x="42815" y="1007845"/>
                    <a:pt x="0" y="884906"/>
                    <a:pt x="0" y="755564"/>
                  </a:cubicBezTo>
                  <a:cubicBezTo>
                    <a:pt x="0" y="338083"/>
                    <a:pt x="434734" y="0"/>
                    <a:pt x="971564" y="0"/>
                  </a:cubicBezTo>
                  <a:cubicBezTo>
                    <a:pt x="1123063" y="0"/>
                    <a:pt x="1274561" y="28174"/>
                    <a:pt x="1409592" y="80679"/>
                  </a:cubicBezTo>
                  <a:cubicBezTo>
                    <a:pt x="1650013" y="175444"/>
                    <a:pt x="1798218" y="357292"/>
                    <a:pt x="2036992" y="455899"/>
                  </a:cubicBezTo>
                  <a:cubicBezTo>
                    <a:pt x="2437145" y="621099"/>
                    <a:pt x="2786249" y="527614"/>
                    <a:pt x="3201222" y="469986"/>
                  </a:cubicBezTo>
                  <a:cubicBezTo>
                    <a:pt x="3464697" y="432848"/>
                    <a:pt x="3800628" y="435410"/>
                    <a:pt x="4042696" y="536578"/>
                  </a:cubicBezTo>
                  <a:cubicBezTo>
                    <a:pt x="4243595" y="619818"/>
                    <a:pt x="4358866" y="792701"/>
                    <a:pt x="4462609" y="942533"/>
                  </a:cubicBezTo>
                  <a:cubicBezTo>
                    <a:pt x="4749138" y="1352331"/>
                    <a:pt x="5358424" y="1220427"/>
                    <a:pt x="5865614" y="1239636"/>
                  </a:cubicBezTo>
                  <a:cubicBezTo>
                    <a:pt x="5873848" y="1239636"/>
                    <a:pt x="5878788" y="1240917"/>
                    <a:pt x="5883728" y="1240917"/>
                  </a:cubicBezTo>
                  <a:close/>
                </a:path>
              </a:pathLst>
            </a:custGeom>
            <a:solidFill>
              <a:srgbClr val="FF7E00"/>
            </a:solidFill>
            <a:ln w="12700">
              <a:solidFill>
                <a:srgbClr val="000000"/>
              </a:solidFill>
            </a:ln>
          </p:spPr>
        </p:sp>
      </p:grpSp>
      <p:sp>
        <p:nvSpPr>
          <p:cNvPr name="Freeform 4" id="4"/>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5" id="5"/>
          <p:cNvSpPr/>
          <p:nvPr/>
        </p:nvSpPr>
        <p:spPr>
          <a:xfrm flipH="false" flipV="false" rot="0">
            <a:off x="0" y="882850"/>
            <a:ext cx="9329806" cy="7589966"/>
          </a:xfrm>
          <a:custGeom>
            <a:avLst/>
            <a:gdLst/>
            <a:ahLst/>
            <a:cxnLst/>
            <a:rect r="r" b="b" t="t" l="l"/>
            <a:pathLst>
              <a:path h="7589966" w="9329806">
                <a:moveTo>
                  <a:pt x="0" y="0"/>
                </a:moveTo>
                <a:lnTo>
                  <a:pt x="9329806" y="0"/>
                </a:lnTo>
                <a:lnTo>
                  <a:pt x="9329806" y="7589966"/>
                </a:lnTo>
                <a:lnTo>
                  <a:pt x="0" y="7589966"/>
                </a:lnTo>
                <a:lnTo>
                  <a:pt x="0" y="0"/>
                </a:lnTo>
                <a:close/>
              </a:path>
            </a:pathLst>
          </a:custGeom>
          <a:blipFill>
            <a:blip r:embed="rId3"/>
            <a:stretch>
              <a:fillRect l="-40856" t="0" r="-38764" b="-2394"/>
            </a:stretch>
          </a:blipFill>
        </p:spPr>
      </p:sp>
      <p:sp>
        <p:nvSpPr>
          <p:cNvPr name="Freeform 6" id="6"/>
          <p:cNvSpPr/>
          <p:nvPr/>
        </p:nvSpPr>
        <p:spPr>
          <a:xfrm flipH="false" flipV="false" rot="0">
            <a:off x="9939742" y="5890406"/>
            <a:ext cx="4187397" cy="3675478"/>
          </a:xfrm>
          <a:custGeom>
            <a:avLst/>
            <a:gdLst/>
            <a:ahLst/>
            <a:cxnLst/>
            <a:rect r="r" b="b" t="t" l="l"/>
            <a:pathLst>
              <a:path h="3675478" w="4187397">
                <a:moveTo>
                  <a:pt x="0" y="0"/>
                </a:moveTo>
                <a:lnTo>
                  <a:pt x="4187397" y="0"/>
                </a:lnTo>
                <a:lnTo>
                  <a:pt x="4187397" y="3675478"/>
                </a:lnTo>
                <a:lnTo>
                  <a:pt x="0" y="3675478"/>
                </a:lnTo>
                <a:lnTo>
                  <a:pt x="0" y="0"/>
                </a:lnTo>
                <a:close/>
              </a:path>
            </a:pathLst>
          </a:custGeom>
          <a:blipFill>
            <a:blip r:embed="rId4"/>
            <a:stretch>
              <a:fillRect l="0" t="-6963" r="0" b="-6963"/>
            </a:stretch>
          </a:blipFill>
        </p:spPr>
      </p:sp>
      <p:sp>
        <p:nvSpPr>
          <p:cNvPr name="TextBox 7" id="7"/>
          <p:cNvSpPr txBox="true"/>
          <p:nvPr/>
        </p:nvSpPr>
        <p:spPr>
          <a:xfrm rot="0">
            <a:off x="5736789" y="-295275"/>
            <a:ext cx="6814422" cy="1461769"/>
          </a:xfrm>
          <a:prstGeom prst="rect">
            <a:avLst/>
          </a:prstGeom>
        </p:spPr>
        <p:txBody>
          <a:bodyPr anchor="t" rtlCol="false" tIns="0" lIns="0" bIns="0" rIns="0">
            <a:spAutoFit/>
          </a:bodyPr>
          <a:lstStyle/>
          <a:p>
            <a:pPr algn="ctr">
              <a:lnSpc>
                <a:spcPts val="10780"/>
              </a:lnSpc>
            </a:pPr>
            <a:r>
              <a:rPr lang="en-US" b="true" sz="7700">
                <a:solidFill>
                  <a:srgbClr val="794141"/>
                </a:solidFill>
                <a:latin typeface="Futura Bold"/>
                <a:ea typeface="Futura Bold"/>
                <a:cs typeface="Futura Bold"/>
                <a:sym typeface="Futura Bold"/>
              </a:rPr>
              <a:t>OUTPUT</a:t>
            </a:r>
          </a:p>
        </p:txBody>
      </p:sp>
      <p:sp>
        <p:nvSpPr>
          <p:cNvPr name="TextBox 8" id="8"/>
          <p:cNvSpPr txBox="true"/>
          <p:nvPr/>
        </p:nvSpPr>
        <p:spPr>
          <a:xfrm rot="0">
            <a:off x="9546807" y="1234863"/>
            <a:ext cx="8570828" cy="4463350"/>
          </a:xfrm>
          <a:prstGeom prst="rect">
            <a:avLst/>
          </a:prstGeom>
        </p:spPr>
        <p:txBody>
          <a:bodyPr anchor="t" rtlCol="false" tIns="0" lIns="0" bIns="0" rIns="0">
            <a:spAutoFit/>
          </a:bodyPr>
          <a:lstStyle/>
          <a:p>
            <a:pPr algn="just">
              <a:lnSpc>
                <a:spcPts val="4413"/>
              </a:lnSpc>
              <a:spcBef>
                <a:spcPct val="0"/>
              </a:spcBef>
            </a:pPr>
            <a:r>
              <a:rPr lang="en-US" sz="3152">
                <a:solidFill>
                  <a:srgbClr val="794141"/>
                </a:solidFill>
                <a:latin typeface="Futura"/>
                <a:ea typeface="Futura"/>
                <a:cs typeface="Futura"/>
                <a:sym typeface="Futura"/>
              </a:rPr>
              <a:t>Once you’ve chosen a category, click the “Fıkra Üret” button to start creating a joke in that category. A brief loading animation will let you know the model is working its magic. Within seconds, your joke will appear on the screen, generated according to the model and category you selected. From there, you can read, share, or save your new punchline with a single tap.</a:t>
            </a:r>
          </a:p>
        </p:txBody>
      </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379558">
            <a:off x="8795075" y="6471446"/>
            <a:ext cx="13937284" cy="11649922"/>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3180998">
            <a:off x="-9374686" y="-5648886"/>
            <a:ext cx="13937284" cy="11649922"/>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1028700" y="1821099"/>
            <a:ext cx="9595432" cy="7687408"/>
          </a:xfrm>
          <a:custGeom>
            <a:avLst/>
            <a:gdLst/>
            <a:ahLst/>
            <a:cxnLst/>
            <a:rect r="r" b="b" t="t" l="l"/>
            <a:pathLst>
              <a:path h="7687408" w="9595432">
                <a:moveTo>
                  <a:pt x="0" y="0"/>
                </a:moveTo>
                <a:lnTo>
                  <a:pt x="9595432" y="0"/>
                </a:lnTo>
                <a:lnTo>
                  <a:pt x="9595432" y="7687408"/>
                </a:lnTo>
                <a:lnTo>
                  <a:pt x="0" y="7687408"/>
                </a:lnTo>
                <a:lnTo>
                  <a:pt x="0" y="0"/>
                </a:lnTo>
                <a:close/>
              </a:path>
            </a:pathLst>
          </a:custGeom>
          <a:blipFill>
            <a:blip r:embed="rId3"/>
            <a:stretch>
              <a:fillRect l="-39444" t="0" r="-39153" b="-2546"/>
            </a:stretch>
          </a:blipFill>
        </p:spPr>
      </p:sp>
      <p:sp>
        <p:nvSpPr>
          <p:cNvPr name="Freeform 8" id="8"/>
          <p:cNvSpPr/>
          <p:nvPr/>
        </p:nvSpPr>
        <p:spPr>
          <a:xfrm flipH="false" flipV="false" rot="0">
            <a:off x="10624132" y="3462015"/>
            <a:ext cx="5796285" cy="5796285"/>
          </a:xfrm>
          <a:custGeom>
            <a:avLst/>
            <a:gdLst/>
            <a:ahLst/>
            <a:cxnLst/>
            <a:rect r="r" b="b" t="t" l="l"/>
            <a:pathLst>
              <a:path h="5796285" w="5796285">
                <a:moveTo>
                  <a:pt x="0" y="0"/>
                </a:moveTo>
                <a:lnTo>
                  <a:pt x="5796285" y="0"/>
                </a:lnTo>
                <a:lnTo>
                  <a:pt x="5796285" y="5796285"/>
                </a:lnTo>
                <a:lnTo>
                  <a:pt x="0" y="5796285"/>
                </a:lnTo>
                <a:lnTo>
                  <a:pt x="0" y="0"/>
                </a:lnTo>
                <a:close/>
              </a:path>
            </a:pathLst>
          </a:custGeom>
          <a:blipFill>
            <a:blip r:embed="rId4"/>
            <a:stretch>
              <a:fillRect l="0" t="0" r="0" b="0"/>
            </a:stretch>
          </a:blipFill>
        </p:spPr>
      </p:sp>
      <p:sp>
        <p:nvSpPr>
          <p:cNvPr name="TextBox 9" id="9"/>
          <p:cNvSpPr txBox="true"/>
          <p:nvPr/>
        </p:nvSpPr>
        <p:spPr>
          <a:xfrm rot="0">
            <a:off x="3338140" y="-295275"/>
            <a:ext cx="11611719" cy="2823844"/>
          </a:xfrm>
          <a:prstGeom prst="rect">
            <a:avLst/>
          </a:prstGeom>
        </p:spPr>
        <p:txBody>
          <a:bodyPr anchor="t" rtlCol="false" tIns="0" lIns="0" bIns="0" rIns="0">
            <a:spAutoFit/>
          </a:bodyPr>
          <a:lstStyle/>
          <a:p>
            <a:pPr algn="ctr">
              <a:lnSpc>
                <a:spcPts val="10780"/>
              </a:lnSpc>
            </a:pPr>
            <a:r>
              <a:rPr lang="en-US" b="true" sz="7700">
                <a:solidFill>
                  <a:srgbClr val="794141"/>
                </a:solidFill>
                <a:latin typeface="Futura Bold"/>
                <a:ea typeface="Futura Bold"/>
                <a:cs typeface="Futura Bold"/>
                <a:sym typeface="Futura Bold"/>
              </a:rPr>
              <a:t>COMPARE OF THE MODELS</a:t>
            </a:r>
          </a:p>
          <a:p>
            <a:pPr algn="ctr">
              <a:lnSpc>
                <a:spcPts val="10780"/>
              </a:lnSpc>
            </a:pPr>
          </a:p>
        </p:txBody>
      </p:sp>
      <p:sp>
        <p:nvSpPr>
          <p:cNvPr name="TextBox 10" id="10"/>
          <p:cNvSpPr txBox="true"/>
          <p:nvPr/>
        </p:nvSpPr>
        <p:spPr>
          <a:xfrm rot="0">
            <a:off x="11106290" y="1947544"/>
            <a:ext cx="6953560" cy="2714625"/>
          </a:xfrm>
          <a:prstGeom prst="rect">
            <a:avLst/>
          </a:prstGeom>
        </p:spPr>
        <p:txBody>
          <a:bodyPr anchor="t" rtlCol="false" tIns="0" lIns="0" bIns="0" rIns="0">
            <a:spAutoFit/>
          </a:bodyPr>
          <a:lstStyle/>
          <a:p>
            <a:pPr algn="just">
              <a:lnSpc>
                <a:spcPts val="4200"/>
              </a:lnSpc>
              <a:spcBef>
                <a:spcPct val="0"/>
              </a:spcBef>
            </a:pPr>
            <a:r>
              <a:rPr lang="en-US" sz="3000">
                <a:solidFill>
                  <a:srgbClr val="794141"/>
                </a:solidFill>
                <a:latin typeface="Futura"/>
                <a:ea typeface="Futura"/>
                <a:cs typeface="Futura"/>
                <a:sym typeface="Futura"/>
              </a:rPr>
              <a:t>Alternatively, instead of choosing a single option, you can click the “Modelleri Karşılaştır” button to get dual outputs and observe the differences between our old and new models.</a:t>
            </a:r>
          </a:p>
        </p:txBody>
      </p:sp>
    </p:spTree>
  </p:cSld>
  <p:clrMapOvr>
    <a:masterClrMapping/>
  </p:clrMapOvr>
  <p:transition spd="fast">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3245564">
            <a:off x="12990569" y="5976937"/>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7961300">
            <a:off x="-8629565" y="-5169538"/>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1077974" y="788508"/>
            <a:ext cx="16481769" cy="6568830"/>
          </a:xfrm>
          <a:custGeom>
            <a:avLst/>
            <a:gdLst/>
            <a:ahLst/>
            <a:cxnLst/>
            <a:rect r="r" b="b" t="t" l="l"/>
            <a:pathLst>
              <a:path h="6568830" w="16481769">
                <a:moveTo>
                  <a:pt x="0" y="0"/>
                </a:moveTo>
                <a:lnTo>
                  <a:pt x="16481769" y="0"/>
                </a:lnTo>
                <a:lnTo>
                  <a:pt x="16481769" y="6568830"/>
                </a:lnTo>
                <a:lnTo>
                  <a:pt x="0" y="6568830"/>
                </a:lnTo>
                <a:lnTo>
                  <a:pt x="0" y="0"/>
                </a:lnTo>
                <a:close/>
              </a:path>
            </a:pathLst>
          </a:custGeom>
          <a:blipFill>
            <a:blip r:embed="rId3"/>
            <a:stretch>
              <a:fillRect l="0" t="0" r="-6034" b="-22383"/>
            </a:stretch>
          </a:blipFill>
        </p:spPr>
      </p:sp>
      <p:sp>
        <p:nvSpPr>
          <p:cNvPr name="TextBox 8" id="8"/>
          <p:cNvSpPr txBox="true"/>
          <p:nvPr/>
        </p:nvSpPr>
        <p:spPr>
          <a:xfrm rot="0">
            <a:off x="5672435" y="-295275"/>
            <a:ext cx="6943130" cy="2823844"/>
          </a:xfrm>
          <a:prstGeom prst="rect">
            <a:avLst/>
          </a:prstGeom>
        </p:spPr>
        <p:txBody>
          <a:bodyPr anchor="t" rtlCol="false" tIns="0" lIns="0" bIns="0" rIns="0">
            <a:spAutoFit/>
          </a:bodyPr>
          <a:lstStyle/>
          <a:p>
            <a:pPr algn="ctr">
              <a:lnSpc>
                <a:spcPts val="10780"/>
              </a:lnSpc>
            </a:pPr>
            <a:r>
              <a:rPr lang="en-US" b="true" sz="7700">
                <a:solidFill>
                  <a:srgbClr val="794141"/>
                </a:solidFill>
                <a:latin typeface="Futura Bold"/>
                <a:ea typeface="Futura Bold"/>
                <a:cs typeface="Futura Bold"/>
                <a:sym typeface="Futura Bold"/>
              </a:rPr>
              <a:t>INFORMATIONS</a:t>
            </a:r>
          </a:p>
          <a:p>
            <a:pPr algn="ctr">
              <a:lnSpc>
                <a:spcPts val="10780"/>
              </a:lnSpc>
            </a:pPr>
          </a:p>
        </p:txBody>
      </p:sp>
      <p:sp>
        <p:nvSpPr>
          <p:cNvPr name="TextBox 9" id="9"/>
          <p:cNvSpPr txBox="true"/>
          <p:nvPr/>
        </p:nvSpPr>
        <p:spPr>
          <a:xfrm rot="0">
            <a:off x="1738226" y="7469931"/>
            <a:ext cx="14811548" cy="1114425"/>
          </a:xfrm>
          <a:prstGeom prst="rect">
            <a:avLst/>
          </a:prstGeom>
        </p:spPr>
        <p:txBody>
          <a:bodyPr anchor="t" rtlCol="false" tIns="0" lIns="0" bIns="0" rIns="0">
            <a:spAutoFit/>
          </a:bodyPr>
          <a:lstStyle/>
          <a:p>
            <a:pPr algn="ctr">
              <a:lnSpc>
                <a:spcPts val="4200"/>
              </a:lnSpc>
              <a:spcBef>
                <a:spcPct val="0"/>
              </a:spcBef>
            </a:pPr>
            <a:r>
              <a:rPr lang="en-US" sz="3000">
                <a:solidFill>
                  <a:srgbClr val="794141"/>
                </a:solidFill>
                <a:latin typeface="Futura"/>
                <a:ea typeface="Futura"/>
                <a:cs typeface="Futura"/>
                <a:sym typeface="Futura"/>
              </a:rPr>
              <a:t>Here you’ll find our contact details, location, and business hours. Dear customers, you can reach us in person or via email or phone during our working hours.</a:t>
            </a:r>
          </a:p>
        </p:txBody>
      </p:sp>
    </p:spTree>
  </p:cSld>
  <p:clrMapOvr>
    <a:masterClrMapping/>
  </p:clrMapOvr>
  <p:transition spd="fast">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3245564">
            <a:off x="14331038" y="5117462"/>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107817">
            <a:off x="-6876479" y="6886607"/>
            <a:ext cx="12714500" cy="10627819"/>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3847718" y="1028700"/>
            <a:ext cx="10217083" cy="6509833"/>
          </a:xfrm>
          <a:custGeom>
            <a:avLst/>
            <a:gdLst/>
            <a:ahLst/>
            <a:cxnLst/>
            <a:rect r="r" b="b" t="t" l="l"/>
            <a:pathLst>
              <a:path h="6509833" w="10217083">
                <a:moveTo>
                  <a:pt x="0" y="0"/>
                </a:moveTo>
                <a:lnTo>
                  <a:pt x="10217083" y="0"/>
                </a:lnTo>
                <a:lnTo>
                  <a:pt x="10217083" y="6509833"/>
                </a:lnTo>
                <a:lnTo>
                  <a:pt x="0" y="6509833"/>
                </a:lnTo>
                <a:lnTo>
                  <a:pt x="0" y="0"/>
                </a:lnTo>
                <a:close/>
              </a:path>
            </a:pathLst>
          </a:custGeom>
          <a:blipFill>
            <a:blip r:embed="rId3"/>
            <a:stretch>
              <a:fillRect l="-64573" t="-17010" r="-13958" b="-11533"/>
            </a:stretch>
          </a:blipFill>
        </p:spPr>
      </p:sp>
      <p:sp>
        <p:nvSpPr>
          <p:cNvPr name="Freeform 8" id="8"/>
          <p:cNvSpPr/>
          <p:nvPr/>
        </p:nvSpPr>
        <p:spPr>
          <a:xfrm flipH="false" flipV="false" rot="0">
            <a:off x="14238318" y="2245926"/>
            <a:ext cx="3321426" cy="3321426"/>
          </a:xfrm>
          <a:custGeom>
            <a:avLst/>
            <a:gdLst/>
            <a:ahLst/>
            <a:cxnLst/>
            <a:rect r="r" b="b" t="t" l="l"/>
            <a:pathLst>
              <a:path h="3321426" w="3321426">
                <a:moveTo>
                  <a:pt x="0" y="0"/>
                </a:moveTo>
                <a:lnTo>
                  <a:pt x="3321425" y="0"/>
                </a:lnTo>
                <a:lnTo>
                  <a:pt x="3321425" y="3321425"/>
                </a:lnTo>
                <a:lnTo>
                  <a:pt x="0" y="3321425"/>
                </a:lnTo>
                <a:lnTo>
                  <a:pt x="0" y="0"/>
                </a:lnTo>
                <a:close/>
              </a:path>
            </a:pathLst>
          </a:custGeom>
          <a:blipFill>
            <a:blip r:embed="rId4"/>
            <a:stretch>
              <a:fillRect l="0" t="0" r="0" b="0"/>
            </a:stretch>
          </a:blipFill>
        </p:spPr>
      </p:sp>
      <p:sp>
        <p:nvSpPr>
          <p:cNvPr name="Freeform 9" id="9"/>
          <p:cNvSpPr/>
          <p:nvPr/>
        </p:nvSpPr>
        <p:spPr>
          <a:xfrm flipH="false" flipV="false" rot="0">
            <a:off x="351941" y="2243024"/>
            <a:ext cx="3324328" cy="3324328"/>
          </a:xfrm>
          <a:custGeom>
            <a:avLst/>
            <a:gdLst/>
            <a:ahLst/>
            <a:cxnLst/>
            <a:rect r="r" b="b" t="t" l="l"/>
            <a:pathLst>
              <a:path h="3324328" w="3324328">
                <a:moveTo>
                  <a:pt x="0" y="0"/>
                </a:moveTo>
                <a:lnTo>
                  <a:pt x="3324327" y="0"/>
                </a:lnTo>
                <a:lnTo>
                  <a:pt x="3324327" y="3324327"/>
                </a:lnTo>
                <a:lnTo>
                  <a:pt x="0" y="3324327"/>
                </a:lnTo>
                <a:lnTo>
                  <a:pt x="0" y="0"/>
                </a:lnTo>
                <a:close/>
              </a:path>
            </a:pathLst>
          </a:custGeom>
          <a:blipFill>
            <a:blip r:embed="rId4"/>
            <a:stretch>
              <a:fillRect l="0" t="0" r="0" b="0"/>
            </a:stretch>
          </a:blipFill>
        </p:spPr>
      </p:sp>
      <p:sp>
        <p:nvSpPr>
          <p:cNvPr name="TextBox 10" id="10"/>
          <p:cNvSpPr txBox="true"/>
          <p:nvPr/>
        </p:nvSpPr>
        <p:spPr>
          <a:xfrm rot="0">
            <a:off x="5616608" y="-295275"/>
            <a:ext cx="7054784" cy="2860167"/>
          </a:xfrm>
          <a:prstGeom prst="rect">
            <a:avLst/>
          </a:prstGeom>
        </p:spPr>
        <p:txBody>
          <a:bodyPr anchor="t" rtlCol="false" tIns="0" lIns="0" bIns="0" rIns="0">
            <a:spAutoFit/>
          </a:bodyPr>
          <a:lstStyle/>
          <a:p>
            <a:pPr algn="ctr">
              <a:lnSpc>
                <a:spcPts val="10877"/>
              </a:lnSpc>
            </a:pPr>
            <a:r>
              <a:rPr lang="en-US" b="true" sz="7769">
                <a:solidFill>
                  <a:srgbClr val="794141"/>
                </a:solidFill>
                <a:latin typeface="Futura Bold"/>
                <a:ea typeface="Futura Bold"/>
                <a:cs typeface="Futura Bold"/>
                <a:sym typeface="Futura Bold"/>
              </a:rPr>
              <a:t>CONTACT US</a:t>
            </a:r>
          </a:p>
          <a:p>
            <a:pPr algn="ctr">
              <a:lnSpc>
                <a:spcPts val="10877"/>
              </a:lnSpc>
            </a:pPr>
          </a:p>
        </p:txBody>
      </p:sp>
      <p:sp>
        <p:nvSpPr>
          <p:cNvPr name="TextBox 11" id="11"/>
          <p:cNvSpPr txBox="true"/>
          <p:nvPr/>
        </p:nvSpPr>
        <p:spPr>
          <a:xfrm rot="0">
            <a:off x="1515554" y="7582494"/>
            <a:ext cx="15256893" cy="1647825"/>
          </a:xfrm>
          <a:prstGeom prst="rect">
            <a:avLst/>
          </a:prstGeom>
        </p:spPr>
        <p:txBody>
          <a:bodyPr anchor="t" rtlCol="false" tIns="0" lIns="0" bIns="0" rIns="0">
            <a:spAutoFit/>
          </a:bodyPr>
          <a:lstStyle/>
          <a:p>
            <a:pPr algn="ctr">
              <a:lnSpc>
                <a:spcPts val="4200"/>
              </a:lnSpc>
            </a:pPr>
            <a:r>
              <a:rPr lang="en-US" sz="3000">
                <a:solidFill>
                  <a:srgbClr val="794141"/>
                </a:solidFill>
                <a:latin typeface="Futura"/>
                <a:ea typeface="Futura"/>
                <a:cs typeface="Futura"/>
                <a:sym typeface="Futura"/>
              </a:rPr>
              <a:t>Your feedback is important to us. If you encounter any bugs or have any complaints, please get in touch with us. This will help us improve our application in the best possible way</a:t>
            </a:r>
          </a:p>
          <a:p>
            <a:pPr algn="ctr">
              <a:lnSpc>
                <a:spcPts val="4200"/>
              </a:lnSpc>
              <a:spcBef>
                <a:spcPct val="0"/>
              </a:spcBef>
            </a:pP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7133324">
            <a:off x="12902807" y="5207731"/>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7948306">
            <a:off x="-7169565" y="6016924"/>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3493371" y="3752215"/>
            <a:ext cx="11301259" cy="5226832"/>
          </a:xfrm>
          <a:custGeom>
            <a:avLst/>
            <a:gdLst/>
            <a:ahLst/>
            <a:cxnLst/>
            <a:rect r="r" b="b" t="t" l="l"/>
            <a:pathLst>
              <a:path h="5226832" w="11301259">
                <a:moveTo>
                  <a:pt x="0" y="0"/>
                </a:moveTo>
                <a:lnTo>
                  <a:pt x="11301258" y="0"/>
                </a:lnTo>
                <a:lnTo>
                  <a:pt x="11301258" y="5226832"/>
                </a:lnTo>
                <a:lnTo>
                  <a:pt x="0" y="5226832"/>
                </a:lnTo>
                <a:lnTo>
                  <a:pt x="0" y="0"/>
                </a:lnTo>
                <a:close/>
              </a:path>
            </a:pathLst>
          </a:custGeom>
          <a:blipFill>
            <a:blip r:embed="rId3"/>
            <a:stretch>
              <a:fillRect l="0" t="0" r="0" b="0"/>
            </a:stretch>
          </a:blipFill>
        </p:spPr>
      </p:sp>
      <p:sp>
        <p:nvSpPr>
          <p:cNvPr name="TextBox 8" id="8"/>
          <p:cNvSpPr txBox="true"/>
          <p:nvPr/>
        </p:nvSpPr>
        <p:spPr>
          <a:xfrm rot="0">
            <a:off x="3493371" y="-295275"/>
            <a:ext cx="1130125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INFORMATIONS</a:t>
            </a:r>
          </a:p>
        </p:txBody>
      </p:sp>
      <p:sp>
        <p:nvSpPr>
          <p:cNvPr name="TextBox 9" id="9"/>
          <p:cNvSpPr txBox="true"/>
          <p:nvPr/>
        </p:nvSpPr>
        <p:spPr>
          <a:xfrm rot="0">
            <a:off x="717526" y="1232072"/>
            <a:ext cx="16852947" cy="1647825"/>
          </a:xfrm>
          <a:prstGeom prst="rect">
            <a:avLst/>
          </a:prstGeom>
        </p:spPr>
        <p:txBody>
          <a:bodyPr anchor="t" rtlCol="false" tIns="0" lIns="0" bIns="0" rIns="0">
            <a:spAutoFit/>
          </a:bodyPr>
          <a:lstStyle/>
          <a:p>
            <a:pPr algn="just">
              <a:lnSpc>
                <a:spcPts val="4200"/>
              </a:lnSpc>
              <a:spcBef>
                <a:spcPct val="0"/>
              </a:spcBef>
            </a:pPr>
            <a:r>
              <a:rPr lang="en-US" sz="3000">
                <a:solidFill>
                  <a:srgbClr val="794141"/>
                </a:solidFill>
                <a:latin typeface="Futura"/>
                <a:ea typeface="Futura"/>
                <a:cs typeface="Futura"/>
                <a:sym typeface="Futura"/>
              </a:rPr>
              <a:t>On this page, if you’re not sure which category to choose, you can review the descriptions of each joke category to make your decision easier. You can also read our Technical Specifications to learn more about the app.</a:t>
            </a:r>
          </a:p>
        </p:txBody>
      </p:sp>
    </p:spTree>
  </p:cSld>
  <p:clrMapOvr>
    <a:masterClrMapping/>
  </p:clrMapOvr>
  <p:transition spd="fast">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09309"/>
            <a:ext cx="16253863" cy="2834191"/>
          </a:xfrm>
          <a:custGeom>
            <a:avLst/>
            <a:gdLst/>
            <a:ahLst/>
            <a:cxnLst/>
            <a:rect r="r" b="b" t="t" l="l"/>
            <a:pathLst>
              <a:path h="2834191" w="16253863">
                <a:moveTo>
                  <a:pt x="0" y="0"/>
                </a:moveTo>
                <a:lnTo>
                  <a:pt x="16253863" y="0"/>
                </a:lnTo>
                <a:lnTo>
                  <a:pt x="16253863" y="2834191"/>
                </a:lnTo>
                <a:lnTo>
                  <a:pt x="0" y="2834191"/>
                </a:lnTo>
                <a:lnTo>
                  <a:pt x="0" y="0"/>
                </a:lnTo>
                <a:close/>
              </a:path>
            </a:pathLst>
          </a:custGeom>
          <a:blipFill>
            <a:blip r:embed="rId2"/>
            <a:stretch>
              <a:fillRect l="0" t="-9858" r="0" b="-9858"/>
            </a:stretch>
          </a:blipFill>
        </p:spPr>
      </p:sp>
      <p:sp>
        <p:nvSpPr>
          <p:cNvPr name="TextBox 3" id="3"/>
          <p:cNvSpPr txBox="true"/>
          <p:nvPr/>
        </p:nvSpPr>
        <p:spPr>
          <a:xfrm rot="0">
            <a:off x="811699" y="5382824"/>
            <a:ext cx="17259300" cy="1647825"/>
          </a:xfrm>
          <a:prstGeom prst="rect">
            <a:avLst/>
          </a:prstGeom>
        </p:spPr>
        <p:txBody>
          <a:bodyPr anchor="t" rtlCol="false" tIns="0" lIns="0" bIns="0" rIns="0">
            <a:spAutoFit/>
          </a:bodyPr>
          <a:lstStyle/>
          <a:p>
            <a:pPr algn="just">
              <a:lnSpc>
                <a:spcPts val="4200"/>
              </a:lnSpc>
              <a:spcBef>
                <a:spcPct val="0"/>
              </a:spcBef>
            </a:pPr>
            <a:r>
              <a:rPr lang="en-US" sz="3000">
                <a:solidFill>
                  <a:srgbClr val="7B3838"/>
                </a:solidFill>
                <a:latin typeface="Futura"/>
                <a:ea typeface="Futura"/>
                <a:cs typeface="Futura"/>
                <a:sym typeface="Futura"/>
              </a:rPr>
              <a:t>This was the original version of our program. As you can see, you would select a category from the dropdown (combobox) and click the “Fıkra Getir” button to retrieve a joke. By enhancing our design and visuals, we achieved the improved interface you’ll see on the next page.</a:t>
            </a:r>
          </a:p>
        </p:txBody>
      </p:sp>
      <p:grpSp>
        <p:nvGrpSpPr>
          <p:cNvPr name="Group 4" id="4"/>
          <p:cNvGrpSpPr/>
          <p:nvPr/>
        </p:nvGrpSpPr>
        <p:grpSpPr>
          <a:xfrm rot="8757181">
            <a:off x="14243555" y="5178533"/>
            <a:ext cx="10497541" cy="8774703"/>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6" id="6"/>
          <p:cNvGrpSpPr/>
          <p:nvPr/>
        </p:nvGrpSpPr>
        <p:grpSpPr>
          <a:xfrm rot="-2513701">
            <a:off x="-9836601" y="-4944478"/>
            <a:ext cx="14110350" cy="11384249"/>
            <a:chOff x="0" y="0"/>
            <a:chExt cx="4871263" cy="3930141"/>
          </a:xfrm>
        </p:grpSpPr>
        <p:sp>
          <p:nvSpPr>
            <p:cNvPr name="Freeform 7" id="7"/>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9" id="9"/>
          <p:cNvSpPr/>
          <p:nvPr/>
        </p:nvSpPr>
        <p:spPr>
          <a:xfrm flipH="false" flipV="false" rot="0">
            <a:off x="1070354" y="7392599"/>
            <a:ext cx="2829109" cy="2785714"/>
          </a:xfrm>
          <a:custGeom>
            <a:avLst/>
            <a:gdLst/>
            <a:ahLst/>
            <a:cxnLst/>
            <a:rect r="r" b="b" t="t" l="l"/>
            <a:pathLst>
              <a:path h="2785714" w="2829109">
                <a:moveTo>
                  <a:pt x="0" y="0"/>
                </a:moveTo>
                <a:lnTo>
                  <a:pt x="2829109" y="0"/>
                </a:lnTo>
                <a:lnTo>
                  <a:pt x="2829109" y="2785714"/>
                </a:lnTo>
                <a:lnTo>
                  <a:pt x="0" y="2785714"/>
                </a:lnTo>
                <a:lnTo>
                  <a:pt x="0" y="0"/>
                </a:lnTo>
                <a:close/>
              </a:path>
            </a:pathLst>
          </a:custGeom>
          <a:blipFill>
            <a:blip r:embed="rId4"/>
            <a:stretch>
              <a:fillRect l="0" t="-1557" r="0" b="0"/>
            </a:stretch>
          </a:blipFill>
        </p:spPr>
      </p:sp>
      <p:sp>
        <p:nvSpPr>
          <p:cNvPr name="Freeform 10" id="10"/>
          <p:cNvSpPr/>
          <p:nvPr/>
        </p:nvSpPr>
        <p:spPr>
          <a:xfrm flipH="false" flipV="false" rot="0">
            <a:off x="11801167" y="7250568"/>
            <a:ext cx="2785714" cy="2785714"/>
          </a:xfrm>
          <a:custGeom>
            <a:avLst/>
            <a:gdLst/>
            <a:ahLst/>
            <a:cxnLst/>
            <a:rect r="r" b="b" t="t" l="l"/>
            <a:pathLst>
              <a:path h="2785714" w="2785714">
                <a:moveTo>
                  <a:pt x="0" y="0"/>
                </a:moveTo>
                <a:lnTo>
                  <a:pt x="2785714" y="0"/>
                </a:lnTo>
                <a:lnTo>
                  <a:pt x="2785714" y="2785715"/>
                </a:lnTo>
                <a:lnTo>
                  <a:pt x="0" y="2785715"/>
                </a:lnTo>
                <a:lnTo>
                  <a:pt x="0" y="0"/>
                </a:lnTo>
                <a:close/>
              </a:path>
            </a:pathLst>
          </a:custGeom>
          <a:blipFill>
            <a:blip r:embed="rId5"/>
            <a:stretch>
              <a:fillRect l="0" t="0" r="0" b="0"/>
            </a:stretch>
          </a:blipFill>
        </p:spPr>
      </p:sp>
      <p:sp>
        <p:nvSpPr>
          <p:cNvPr name="TextBox 11" id="11"/>
          <p:cNvSpPr txBox="true"/>
          <p:nvPr/>
        </p:nvSpPr>
        <p:spPr>
          <a:xfrm rot="0">
            <a:off x="2484909" y="-295275"/>
            <a:ext cx="13318182" cy="2823844"/>
          </a:xfrm>
          <a:prstGeom prst="rect">
            <a:avLst/>
          </a:prstGeom>
        </p:spPr>
        <p:txBody>
          <a:bodyPr anchor="t" rtlCol="false" tIns="0" lIns="0" bIns="0" rIns="0">
            <a:spAutoFit/>
          </a:bodyPr>
          <a:lstStyle/>
          <a:p>
            <a:pPr algn="ctr">
              <a:lnSpc>
                <a:spcPts val="10780"/>
              </a:lnSpc>
            </a:pPr>
            <a:r>
              <a:rPr lang="en-US" b="true" sz="7700">
                <a:solidFill>
                  <a:srgbClr val="7B3838"/>
                </a:solidFill>
                <a:latin typeface="Futura Bold"/>
                <a:ea typeface="Futura Bold"/>
                <a:cs typeface="Futura Bold"/>
                <a:sym typeface="Futura Bold"/>
              </a:rPr>
              <a:t>EVOLUTION OF THE PROGRAM</a:t>
            </a:r>
          </a:p>
          <a:p>
            <a:pPr algn="ctr">
              <a:lnSpc>
                <a:spcPts val="10780"/>
              </a:lnSpc>
            </a:pPr>
          </a:p>
        </p:txBody>
      </p:sp>
      <p:sp>
        <p:nvSpPr>
          <p:cNvPr name="Freeform 12" id="12"/>
          <p:cNvSpPr/>
          <p:nvPr/>
        </p:nvSpPr>
        <p:spPr>
          <a:xfrm flipH="false" flipV="false" rot="0">
            <a:off x="6185494" y="7099923"/>
            <a:ext cx="3371067" cy="3371067"/>
          </a:xfrm>
          <a:custGeom>
            <a:avLst/>
            <a:gdLst/>
            <a:ahLst/>
            <a:cxnLst/>
            <a:rect r="r" b="b" t="t" l="l"/>
            <a:pathLst>
              <a:path h="3371067" w="3371067">
                <a:moveTo>
                  <a:pt x="0" y="0"/>
                </a:moveTo>
                <a:lnTo>
                  <a:pt x="3371067" y="0"/>
                </a:lnTo>
                <a:lnTo>
                  <a:pt x="3371067" y="3371067"/>
                </a:lnTo>
                <a:lnTo>
                  <a:pt x="0" y="3371067"/>
                </a:lnTo>
                <a:lnTo>
                  <a:pt x="0" y="0"/>
                </a:lnTo>
                <a:close/>
              </a:path>
            </a:pathLst>
          </a:custGeom>
          <a:blipFill>
            <a:blip r:embed="rId6"/>
            <a:stretch>
              <a:fillRect l="0" t="0" r="0" b="0"/>
            </a:stretch>
          </a:blipFill>
        </p:spPr>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Freeform 2" id="2"/>
          <p:cNvSpPr/>
          <p:nvPr/>
        </p:nvSpPr>
        <p:spPr>
          <a:xfrm flipH="false" flipV="false" rot="0">
            <a:off x="1648617" y="1886851"/>
            <a:ext cx="14990766" cy="5805444"/>
          </a:xfrm>
          <a:custGeom>
            <a:avLst/>
            <a:gdLst/>
            <a:ahLst/>
            <a:cxnLst/>
            <a:rect r="r" b="b" t="t" l="l"/>
            <a:pathLst>
              <a:path h="5805444" w="14990766">
                <a:moveTo>
                  <a:pt x="0" y="0"/>
                </a:moveTo>
                <a:lnTo>
                  <a:pt x="14990766" y="0"/>
                </a:lnTo>
                <a:lnTo>
                  <a:pt x="14990766" y="5805444"/>
                </a:lnTo>
                <a:lnTo>
                  <a:pt x="0" y="5805444"/>
                </a:lnTo>
                <a:lnTo>
                  <a:pt x="0" y="0"/>
                </a:lnTo>
                <a:close/>
              </a:path>
            </a:pathLst>
          </a:custGeom>
          <a:blipFill>
            <a:blip r:embed="rId2"/>
            <a:stretch>
              <a:fillRect l="0" t="-7123" r="0" b="-24245"/>
            </a:stretch>
          </a:blipFill>
        </p:spPr>
      </p:sp>
      <p:sp>
        <p:nvSpPr>
          <p:cNvPr name="TextBox 3" id="3"/>
          <p:cNvSpPr txBox="true"/>
          <p:nvPr/>
        </p:nvSpPr>
        <p:spPr>
          <a:xfrm rot="0">
            <a:off x="1648617" y="7820150"/>
            <a:ext cx="14990766" cy="16478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We increased the size of the combobox to add even more color to the design, making the app easier and more intuitive for users to navigate.</a:t>
            </a:r>
          </a:p>
          <a:p>
            <a:pPr algn="ctr">
              <a:lnSpc>
                <a:spcPts val="4200"/>
              </a:lnSpc>
              <a:spcBef>
                <a:spcPct val="0"/>
              </a:spcBef>
            </a:pPr>
          </a:p>
        </p:txBody>
      </p:sp>
      <p:grpSp>
        <p:nvGrpSpPr>
          <p:cNvPr name="Group 4" id="4"/>
          <p:cNvGrpSpPr/>
          <p:nvPr/>
        </p:nvGrpSpPr>
        <p:grpSpPr>
          <a:xfrm rot="8757181">
            <a:off x="13252186" y="6473257"/>
            <a:ext cx="10497541" cy="8774703"/>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6" id="6"/>
          <p:cNvGrpSpPr/>
          <p:nvPr/>
        </p:nvGrpSpPr>
        <p:grpSpPr>
          <a:xfrm rot="-2513701">
            <a:off x="-9892530" y="-2718102"/>
            <a:ext cx="14110350" cy="11384249"/>
            <a:chOff x="0" y="0"/>
            <a:chExt cx="4871263" cy="3930141"/>
          </a:xfrm>
        </p:grpSpPr>
        <p:sp>
          <p:nvSpPr>
            <p:cNvPr name="Freeform 7" id="7"/>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9" id="9"/>
          <p:cNvSpPr/>
          <p:nvPr/>
        </p:nvSpPr>
        <p:spPr>
          <a:xfrm flipH="false" flipV="false" rot="0">
            <a:off x="13519179" y="1611094"/>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4"/>
            <a:stretch>
              <a:fillRect l="0" t="0" r="0" b="0"/>
            </a:stretch>
          </a:blipFill>
        </p:spPr>
      </p:sp>
      <p:sp>
        <p:nvSpPr>
          <p:cNvPr name="TextBox 10" id="10"/>
          <p:cNvSpPr txBox="true"/>
          <p:nvPr/>
        </p:nvSpPr>
        <p:spPr>
          <a:xfrm rot="0">
            <a:off x="1648617" y="-295275"/>
            <a:ext cx="14990766" cy="2823844"/>
          </a:xfrm>
          <a:prstGeom prst="rect">
            <a:avLst/>
          </a:prstGeom>
        </p:spPr>
        <p:txBody>
          <a:bodyPr anchor="t" rtlCol="false" tIns="0" lIns="0" bIns="0" rIns="0">
            <a:spAutoFit/>
          </a:bodyPr>
          <a:lstStyle/>
          <a:p>
            <a:pPr algn="ctr">
              <a:lnSpc>
                <a:spcPts val="10780"/>
              </a:lnSpc>
            </a:pPr>
            <a:r>
              <a:rPr lang="en-US" b="true" sz="7700">
                <a:solidFill>
                  <a:srgbClr val="7B3838"/>
                </a:solidFill>
                <a:latin typeface="Futura Bold"/>
                <a:ea typeface="Futura Bold"/>
                <a:cs typeface="Futura Bold"/>
                <a:sym typeface="Futura Bold"/>
              </a:rPr>
              <a:t>EVOLUTION OF THE PROGRAM 2</a:t>
            </a:r>
          </a:p>
          <a:p>
            <a:pPr algn="ctr">
              <a:lnSpc>
                <a:spcPts val="10780"/>
              </a:lnSpc>
              <a:spcBef>
                <a:spcPct val="0"/>
              </a:spcBef>
            </a:pP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Freeform 2" id="2"/>
          <p:cNvSpPr/>
          <p:nvPr/>
        </p:nvSpPr>
        <p:spPr>
          <a:xfrm flipH="false" flipV="false" rot="0">
            <a:off x="4378783" y="1264285"/>
            <a:ext cx="9530433" cy="6796746"/>
          </a:xfrm>
          <a:custGeom>
            <a:avLst/>
            <a:gdLst/>
            <a:ahLst/>
            <a:cxnLst/>
            <a:rect r="r" b="b" t="t" l="l"/>
            <a:pathLst>
              <a:path h="6796746" w="9530433">
                <a:moveTo>
                  <a:pt x="0" y="0"/>
                </a:moveTo>
                <a:lnTo>
                  <a:pt x="9530434" y="0"/>
                </a:lnTo>
                <a:lnTo>
                  <a:pt x="9530434" y="6796746"/>
                </a:lnTo>
                <a:lnTo>
                  <a:pt x="0" y="6796746"/>
                </a:lnTo>
                <a:lnTo>
                  <a:pt x="0" y="0"/>
                </a:lnTo>
                <a:close/>
              </a:path>
            </a:pathLst>
          </a:custGeom>
          <a:blipFill>
            <a:blip r:embed="rId2"/>
            <a:stretch>
              <a:fillRect l="0" t="-5664" r="-660" b="-5664"/>
            </a:stretch>
          </a:blipFill>
        </p:spPr>
      </p:sp>
      <p:sp>
        <p:nvSpPr>
          <p:cNvPr name="TextBox 3" id="3"/>
          <p:cNvSpPr txBox="true"/>
          <p:nvPr/>
        </p:nvSpPr>
        <p:spPr>
          <a:xfrm rot="0">
            <a:off x="1165701" y="7937206"/>
            <a:ext cx="15956597" cy="1647825"/>
          </a:xfrm>
          <a:prstGeom prst="rect">
            <a:avLst/>
          </a:prstGeom>
        </p:spPr>
        <p:txBody>
          <a:bodyPr anchor="t" rtlCol="false" tIns="0" lIns="0" bIns="0" rIns="0">
            <a:spAutoFit/>
          </a:bodyPr>
          <a:lstStyle/>
          <a:p>
            <a:pPr algn="ctr">
              <a:lnSpc>
                <a:spcPts val="4200"/>
              </a:lnSpc>
            </a:pPr>
            <a:r>
              <a:rPr lang="en-US" sz="3000">
                <a:solidFill>
                  <a:srgbClr val="7B3838"/>
                </a:solidFill>
                <a:latin typeface="Futura"/>
                <a:ea typeface="Futura"/>
                <a:cs typeface="Futura"/>
                <a:sym typeface="Futura"/>
              </a:rPr>
              <a:t>In the penultimate stage, we abandoned the combobox and turned the categories into colorful buttons—resulting in a sleeker, more visually engaging design.</a:t>
            </a:r>
          </a:p>
          <a:p>
            <a:pPr algn="ctr">
              <a:lnSpc>
                <a:spcPts val="4200"/>
              </a:lnSpc>
              <a:spcBef>
                <a:spcPct val="0"/>
              </a:spcBef>
            </a:pPr>
          </a:p>
        </p:txBody>
      </p:sp>
      <p:grpSp>
        <p:nvGrpSpPr>
          <p:cNvPr name="Group 4" id="4"/>
          <p:cNvGrpSpPr/>
          <p:nvPr/>
        </p:nvGrpSpPr>
        <p:grpSpPr>
          <a:xfrm rot="-2513701">
            <a:off x="-9081563" y="-1029467"/>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grpSp>
        <p:nvGrpSpPr>
          <p:cNvPr name="Group 6" id="6"/>
          <p:cNvGrpSpPr/>
          <p:nvPr/>
        </p:nvGrpSpPr>
        <p:grpSpPr>
          <a:xfrm rot="8757181">
            <a:off x="13979260" y="6585114"/>
            <a:ext cx="10497541" cy="8774703"/>
            <a:chOff x="0" y="0"/>
            <a:chExt cx="4983480" cy="4165600"/>
          </a:xfrm>
        </p:grpSpPr>
        <p:sp>
          <p:nvSpPr>
            <p:cNvPr name="Freeform 7" id="7"/>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9" id="9"/>
          <p:cNvSpPr/>
          <p:nvPr/>
        </p:nvSpPr>
        <p:spPr>
          <a:xfrm flipH="false" flipV="false" rot="0">
            <a:off x="13519622" y="2927916"/>
            <a:ext cx="4431168" cy="4431168"/>
          </a:xfrm>
          <a:custGeom>
            <a:avLst/>
            <a:gdLst/>
            <a:ahLst/>
            <a:cxnLst/>
            <a:rect r="r" b="b" t="t" l="l"/>
            <a:pathLst>
              <a:path h="4431168" w="4431168">
                <a:moveTo>
                  <a:pt x="0" y="0"/>
                </a:moveTo>
                <a:lnTo>
                  <a:pt x="4431168" y="0"/>
                </a:lnTo>
                <a:lnTo>
                  <a:pt x="4431168" y="4431168"/>
                </a:lnTo>
                <a:lnTo>
                  <a:pt x="0" y="4431168"/>
                </a:lnTo>
                <a:lnTo>
                  <a:pt x="0" y="0"/>
                </a:lnTo>
                <a:close/>
              </a:path>
            </a:pathLst>
          </a:custGeom>
          <a:blipFill>
            <a:blip r:embed="rId4"/>
            <a:stretch>
              <a:fillRect l="0" t="0" r="0" b="0"/>
            </a:stretch>
          </a:blipFill>
        </p:spPr>
      </p:sp>
      <p:sp>
        <p:nvSpPr>
          <p:cNvPr name="TextBox 10" id="10"/>
          <p:cNvSpPr txBox="true"/>
          <p:nvPr/>
        </p:nvSpPr>
        <p:spPr>
          <a:xfrm rot="0">
            <a:off x="1266081" y="-180975"/>
            <a:ext cx="15755838" cy="2709544"/>
          </a:xfrm>
          <a:prstGeom prst="rect">
            <a:avLst/>
          </a:prstGeom>
        </p:spPr>
        <p:txBody>
          <a:bodyPr anchor="t" rtlCol="false" tIns="0" lIns="0" bIns="0" rIns="0">
            <a:spAutoFit/>
          </a:bodyPr>
          <a:lstStyle/>
          <a:p>
            <a:pPr algn="ctr">
              <a:lnSpc>
                <a:spcPts val="10780"/>
              </a:lnSpc>
            </a:pPr>
            <a:r>
              <a:rPr lang="en-US" b="true" sz="7700">
                <a:solidFill>
                  <a:srgbClr val="7B3838"/>
                </a:solidFill>
                <a:latin typeface="Arimo Bold"/>
                <a:ea typeface="Arimo Bold"/>
                <a:cs typeface="Arimo Bold"/>
                <a:sym typeface="Arimo Bold"/>
              </a:rPr>
              <a:t>EVOLUTION OF THE PROGRAM 3</a:t>
            </a:r>
          </a:p>
          <a:p>
            <a:pPr algn="ctr">
              <a:lnSpc>
                <a:spcPts val="10780"/>
              </a:lnSpc>
            </a:pP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1853967"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7" id="7"/>
          <p:cNvSpPr txBox="true"/>
          <p:nvPr/>
        </p:nvSpPr>
        <p:spPr>
          <a:xfrm rot="0">
            <a:off x="3885905" y="3111664"/>
            <a:ext cx="10475958" cy="6864350"/>
          </a:xfrm>
          <a:prstGeom prst="rect">
            <a:avLst/>
          </a:prstGeom>
        </p:spPr>
        <p:txBody>
          <a:bodyPr anchor="t" rtlCol="false" tIns="0" lIns="0" bIns="0" rIns="0">
            <a:spAutoFit/>
          </a:bodyPr>
          <a:lstStyle/>
          <a:p>
            <a:pPr algn="ctr">
              <a:lnSpc>
                <a:spcPts val="4900"/>
              </a:lnSpc>
            </a:pPr>
          </a:p>
          <a:p>
            <a:pPr algn="ctr">
              <a:lnSpc>
                <a:spcPts val="4900"/>
              </a:lnSpc>
            </a:pPr>
          </a:p>
          <a:p>
            <a:pPr algn="l" marL="755651" indent="-377825" lvl="1">
              <a:lnSpc>
                <a:spcPts val="4900"/>
              </a:lnSpc>
              <a:buFont typeface="Arial"/>
              <a:buChar char="•"/>
            </a:pPr>
            <a:r>
              <a:rPr lang="en-US" sz="3500">
                <a:solidFill>
                  <a:srgbClr val="794141"/>
                </a:solidFill>
                <a:latin typeface="Futura"/>
                <a:ea typeface="Futura"/>
                <a:cs typeface="Futura"/>
                <a:sym typeface="Futura"/>
              </a:rPr>
              <a:t>I will</a:t>
            </a:r>
            <a:r>
              <a:rPr lang="en-US" sz="3500">
                <a:solidFill>
                  <a:srgbClr val="794141"/>
                </a:solidFill>
                <a:latin typeface="Futura"/>
                <a:ea typeface="Futura"/>
                <a:cs typeface="Futura"/>
                <a:sym typeface="Futura"/>
              </a:rPr>
              <a:t> provide an overview of the testing phases of the project.</a:t>
            </a:r>
          </a:p>
          <a:p>
            <a:pPr algn="l">
              <a:lnSpc>
                <a:spcPts val="4900"/>
              </a:lnSpc>
            </a:pPr>
          </a:p>
          <a:p>
            <a:pPr algn="l" marL="755651" indent="-377825" lvl="1">
              <a:lnSpc>
                <a:spcPts val="4900"/>
              </a:lnSpc>
              <a:buFont typeface="Arial"/>
              <a:buChar char="•"/>
            </a:pPr>
            <a:r>
              <a:rPr lang="en-US" sz="3500">
                <a:solidFill>
                  <a:srgbClr val="794141"/>
                </a:solidFill>
                <a:latin typeface="Futura"/>
                <a:ea typeface="Futura"/>
                <a:cs typeface="Futura"/>
                <a:sym typeface="Futura"/>
              </a:rPr>
              <a:t>The goal of the tests is to ensure the reliability and accuracy of the system.</a:t>
            </a:r>
          </a:p>
          <a:p>
            <a:pPr algn="l">
              <a:lnSpc>
                <a:spcPts val="4900"/>
              </a:lnSpc>
            </a:pPr>
          </a:p>
          <a:p>
            <a:pPr algn="l" marL="755651" indent="-377825" lvl="1">
              <a:lnSpc>
                <a:spcPts val="4900"/>
              </a:lnSpc>
              <a:spcBef>
                <a:spcPct val="0"/>
              </a:spcBef>
              <a:buFont typeface="Arial"/>
              <a:buChar char="•"/>
            </a:pPr>
            <a:r>
              <a:rPr lang="en-US" sz="3500">
                <a:solidFill>
                  <a:srgbClr val="794141"/>
                </a:solidFill>
                <a:latin typeface="Futura"/>
                <a:ea typeface="Futura"/>
                <a:cs typeface="Futura"/>
                <a:sym typeface="Futura"/>
              </a:rPr>
              <a:t>The chosen testing framework is Python’s unittest, and the reason for selecting Python is its flexibility and wide range of testing libraries.</a:t>
            </a:r>
          </a:p>
        </p:txBody>
      </p:sp>
      <p:sp>
        <p:nvSpPr>
          <p:cNvPr name="Freeform 8" id="8"/>
          <p:cNvSpPr/>
          <p:nvPr/>
        </p:nvSpPr>
        <p:spPr>
          <a:xfrm flipH="false" flipV="false" rot="0">
            <a:off x="256997" y="5433239"/>
            <a:ext cx="4542774" cy="4542774"/>
          </a:xfrm>
          <a:custGeom>
            <a:avLst/>
            <a:gdLst/>
            <a:ahLst/>
            <a:cxnLst/>
            <a:rect r="r" b="b" t="t" l="l"/>
            <a:pathLst>
              <a:path h="4542774" w="4542774">
                <a:moveTo>
                  <a:pt x="0" y="0"/>
                </a:moveTo>
                <a:lnTo>
                  <a:pt x="4542775" y="0"/>
                </a:lnTo>
                <a:lnTo>
                  <a:pt x="4542775" y="4542775"/>
                </a:lnTo>
                <a:lnTo>
                  <a:pt x="0" y="4542775"/>
                </a:lnTo>
                <a:lnTo>
                  <a:pt x="0" y="0"/>
                </a:lnTo>
                <a:close/>
              </a:path>
            </a:pathLst>
          </a:custGeom>
          <a:blipFill>
            <a:blip r:embed="rId3"/>
            <a:stretch>
              <a:fillRect l="0" t="0" r="0" b="0"/>
            </a:stretch>
          </a:blipFill>
        </p:spPr>
      </p:sp>
      <p:sp>
        <p:nvSpPr>
          <p:cNvPr name="Freeform 9" id="9"/>
          <p:cNvSpPr/>
          <p:nvPr/>
        </p:nvSpPr>
        <p:spPr>
          <a:xfrm flipH="false" flipV="false" rot="0">
            <a:off x="13830188" y="155660"/>
            <a:ext cx="4281778" cy="4745819"/>
          </a:xfrm>
          <a:custGeom>
            <a:avLst/>
            <a:gdLst/>
            <a:ahLst/>
            <a:cxnLst/>
            <a:rect r="r" b="b" t="t" l="l"/>
            <a:pathLst>
              <a:path h="4745819" w="4281778">
                <a:moveTo>
                  <a:pt x="0" y="0"/>
                </a:moveTo>
                <a:lnTo>
                  <a:pt x="4281778" y="0"/>
                </a:lnTo>
                <a:lnTo>
                  <a:pt x="4281778" y="4745819"/>
                </a:lnTo>
                <a:lnTo>
                  <a:pt x="0" y="4745819"/>
                </a:lnTo>
                <a:lnTo>
                  <a:pt x="0" y="0"/>
                </a:lnTo>
                <a:close/>
              </a:path>
            </a:pathLst>
          </a:custGeom>
          <a:blipFill>
            <a:blip r:embed="rId4"/>
            <a:stretch>
              <a:fillRect l="-5418" t="0" r="-5418" b="0"/>
            </a:stretch>
          </a:blipFill>
        </p:spPr>
      </p:sp>
      <p:sp>
        <p:nvSpPr>
          <p:cNvPr name="TextBox 10" id="10"/>
          <p:cNvSpPr txBox="true"/>
          <p:nvPr/>
        </p:nvSpPr>
        <p:spPr>
          <a:xfrm rot="0">
            <a:off x="3926137" y="-295275"/>
            <a:ext cx="10435725" cy="2823844"/>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TEST SCOPE A</a:t>
            </a:r>
            <a:r>
              <a:rPr lang="en-US" b="true" sz="7700">
                <a:solidFill>
                  <a:srgbClr val="794141"/>
                </a:solidFill>
                <a:latin typeface="Futura Bold"/>
                <a:ea typeface="Futura Bold"/>
                <a:cs typeface="Futura Bold"/>
                <a:sym typeface="Futura Bold"/>
              </a:rPr>
              <a:t>ND PURPOSE</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2158319"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7" id="7"/>
          <p:cNvSpPr txBox="true"/>
          <p:nvPr/>
        </p:nvSpPr>
        <p:spPr>
          <a:xfrm rot="0">
            <a:off x="2545642" y="1764953"/>
            <a:ext cx="13196717" cy="8102600"/>
          </a:xfrm>
          <a:prstGeom prst="rect">
            <a:avLst/>
          </a:prstGeom>
        </p:spPr>
        <p:txBody>
          <a:bodyPr anchor="t" rtlCol="false" tIns="0" lIns="0" bIns="0" rIns="0">
            <a:spAutoFit/>
          </a:bodyPr>
          <a:lstStyle/>
          <a:p>
            <a:pPr algn="ctr">
              <a:lnSpc>
                <a:spcPts val="4900"/>
              </a:lnSpc>
            </a:pPr>
            <a:r>
              <a:rPr lang="en-US" sz="3500">
                <a:solidFill>
                  <a:srgbClr val="794141"/>
                </a:solidFill>
                <a:latin typeface="Futura"/>
                <a:ea typeface="Futura"/>
                <a:cs typeface="Futura"/>
                <a:sym typeface="Futura"/>
              </a:rPr>
              <a:t>The </a:t>
            </a:r>
            <a:r>
              <a:rPr lang="en-US" sz="3500">
                <a:solidFill>
                  <a:srgbClr val="794141"/>
                </a:solidFill>
                <a:latin typeface="Futura"/>
                <a:ea typeface="Futura"/>
                <a:cs typeface="Futura"/>
                <a:sym typeface="Futura"/>
              </a:rPr>
              <a:t>te</a:t>
            </a:r>
            <a:r>
              <a:rPr lang="en-US" sz="3500">
                <a:solidFill>
                  <a:srgbClr val="794141"/>
                </a:solidFill>
                <a:latin typeface="Futura"/>
                <a:ea typeface="Futura"/>
                <a:cs typeface="Futura"/>
                <a:sym typeface="Futura"/>
              </a:rPr>
              <a:t>s</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s </a:t>
            </a:r>
            <a:r>
              <a:rPr lang="en-US" sz="3500">
                <a:solidFill>
                  <a:srgbClr val="794141"/>
                </a:solidFill>
                <a:latin typeface="Futura"/>
                <a:ea typeface="Futura"/>
                <a:cs typeface="Futura"/>
                <a:sym typeface="Futura"/>
              </a:rPr>
              <a:t>ar</a:t>
            </a:r>
            <a:r>
              <a:rPr lang="en-US" sz="3500">
                <a:solidFill>
                  <a:srgbClr val="794141"/>
                </a:solidFill>
                <a:latin typeface="Futura"/>
                <a:ea typeface="Futura"/>
                <a:cs typeface="Futura"/>
                <a:sym typeface="Futura"/>
              </a:rPr>
              <a:t>e</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c</a:t>
            </a:r>
            <a:r>
              <a:rPr lang="en-US" sz="3500">
                <a:solidFill>
                  <a:srgbClr val="794141"/>
                </a:solidFill>
                <a:latin typeface="Futura"/>
                <a:ea typeface="Futura"/>
                <a:cs typeface="Futura"/>
                <a:sym typeface="Futura"/>
              </a:rPr>
              <a:t>a</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eg</a:t>
            </a:r>
            <a:r>
              <a:rPr lang="en-US" sz="3500">
                <a:solidFill>
                  <a:srgbClr val="794141"/>
                </a:solidFill>
                <a:latin typeface="Futura"/>
                <a:ea typeface="Futura"/>
                <a:cs typeface="Futura"/>
                <a:sym typeface="Futura"/>
              </a:rPr>
              <a:t>ori</a:t>
            </a:r>
            <a:r>
              <a:rPr lang="en-US" sz="3500">
                <a:solidFill>
                  <a:srgbClr val="794141"/>
                </a:solidFill>
                <a:latin typeface="Futura"/>
                <a:ea typeface="Futura"/>
                <a:cs typeface="Futura"/>
                <a:sym typeface="Futura"/>
              </a:rPr>
              <a:t>ze</a:t>
            </a:r>
            <a:r>
              <a:rPr lang="en-US" sz="3500">
                <a:solidFill>
                  <a:srgbClr val="794141"/>
                </a:solidFill>
                <a:latin typeface="Futura"/>
                <a:ea typeface="Futura"/>
                <a:cs typeface="Futura"/>
                <a:sym typeface="Futura"/>
              </a:rPr>
              <a:t>d</a:t>
            </a:r>
            <a:r>
              <a:rPr lang="en-US" sz="3500">
                <a:solidFill>
                  <a:srgbClr val="794141"/>
                </a:solidFill>
                <a:latin typeface="Futura"/>
                <a:ea typeface="Futura"/>
                <a:cs typeface="Futura"/>
                <a:sym typeface="Futura"/>
              </a:rPr>
              <a:t> a</a:t>
            </a:r>
            <a:r>
              <a:rPr lang="en-US" sz="3500">
                <a:solidFill>
                  <a:srgbClr val="794141"/>
                </a:solidFill>
                <a:latin typeface="Futura"/>
                <a:ea typeface="Futura"/>
                <a:cs typeface="Futura"/>
                <a:sym typeface="Futura"/>
              </a:rPr>
              <a:t>s </a:t>
            </a:r>
            <a:r>
              <a:rPr lang="en-US" sz="3500">
                <a:solidFill>
                  <a:srgbClr val="794141"/>
                </a:solidFill>
                <a:latin typeface="Futura"/>
                <a:ea typeface="Futura"/>
                <a:cs typeface="Futura"/>
                <a:sym typeface="Futura"/>
              </a:rPr>
              <a:t>follows:</a:t>
            </a:r>
          </a:p>
          <a:p>
            <a:pPr algn="ctr">
              <a:lnSpc>
                <a:spcPts val="4900"/>
              </a:lnSpc>
            </a:pPr>
          </a:p>
          <a:p>
            <a:pPr algn="ctr" marL="755651" indent="-377825" lvl="1">
              <a:lnSpc>
                <a:spcPts val="4900"/>
              </a:lnSpc>
              <a:buFont typeface="Arial"/>
              <a:buChar char="•"/>
            </a:pPr>
            <a:r>
              <a:rPr lang="en-US" b="true" sz="3500">
                <a:solidFill>
                  <a:srgbClr val="794141"/>
                </a:solidFill>
                <a:latin typeface="Futura Bold"/>
                <a:ea typeface="Futura Bold"/>
                <a:cs typeface="Futura Bold"/>
                <a:sym typeface="Futura Bold"/>
              </a:rPr>
              <a:t>Unit Tests:</a:t>
            </a:r>
            <a:r>
              <a:rPr lang="en-US" sz="3500">
                <a:solidFill>
                  <a:srgbClr val="794141"/>
                </a:solidFill>
                <a:latin typeface="Futura"/>
                <a:ea typeface="Futura"/>
                <a:cs typeface="Futura"/>
                <a:sym typeface="Futura"/>
              </a:rPr>
              <a:t> V</a:t>
            </a:r>
            <a:r>
              <a:rPr lang="en-US" sz="3500">
                <a:solidFill>
                  <a:srgbClr val="794141"/>
                </a:solidFill>
                <a:latin typeface="Futura"/>
                <a:ea typeface="Futura"/>
                <a:cs typeface="Futura"/>
                <a:sym typeface="Futura"/>
              </a:rPr>
              <a:t>erif</a:t>
            </a:r>
            <a:r>
              <a:rPr lang="en-US" sz="3500">
                <a:solidFill>
                  <a:srgbClr val="794141"/>
                </a:solidFill>
                <a:latin typeface="Futura"/>
                <a:ea typeface="Futura"/>
                <a:cs typeface="Futura"/>
                <a:sym typeface="Futura"/>
              </a:rPr>
              <a:t>y</a:t>
            </a:r>
            <a:r>
              <a:rPr lang="en-US" sz="3500">
                <a:solidFill>
                  <a:srgbClr val="794141"/>
                </a:solidFill>
                <a:latin typeface="Futura"/>
                <a:ea typeface="Futura"/>
                <a:cs typeface="Futura"/>
                <a:sym typeface="Futura"/>
              </a:rPr>
              <a:t> th</a:t>
            </a:r>
            <a:r>
              <a:rPr lang="en-US" sz="3500">
                <a:solidFill>
                  <a:srgbClr val="794141"/>
                </a:solidFill>
                <a:latin typeface="Futura"/>
                <a:ea typeface="Futura"/>
                <a:cs typeface="Futura"/>
                <a:sym typeface="Futura"/>
              </a:rPr>
              <a:t>at</a:t>
            </a:r>
            <a:r>
              <a:rPr lang="en-US" sz="3500">
                <a:solidFill>
                  <a:srgbClr val="794141"/>
                </a:solidFill>
                <a:latin typeface="Futura"/>
                <a:ea typeface="Futura"/>
                <a:cs typeface="Futura"/>
                <a:sym typeface="Futura"/>
              </a:rPr>
              <a:t> in</a:t>
            </a:r>
            <a:r>
              <a:rPr lang="en-US" sz="3500">
                <a:solidFill>
                  <a:srgbClr val="794141"/>
                </a:solidFill>
                <a:latin typeface="Futura"/>
                <a:ea typeface="Futura"/>
                <a:cs typeface="Futura"/>
                <a:sym typeface="Futura"/>
              </a:rPr>
              <a:t>dividual</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com</a:t>
            </a:r>
            <a:r>
              <a:rPr lang="en-US" sz="3500">
                <a:solidFill>
                  <a:srgbClr val="794141"/>
                </a:solidFill>
                <a:latin typeface="Futura"/>
                <a:ea typeface="Futura"/>
                <a:cs typeface="Futura"/>
                <a:sym typeface="Futura"/>
              </a:rPr>
              <a:t>p</a:t>
            </a:r>
            <a:r>
              <a:rPr lang="en-US" sz="3500">
                <a:solidFill>
                  <a:srgbClr val="794141"/>
                </a:solidFill>
                <a:latin typeface="Futura"/>
                <a:ea typeface="Futura"/>
                <a:cs typeface="Futura"/>
                <a:sym typeface="Futura"/>
              </a:rPr>
              <a:t>on</a:t>
            </a:r>
            <a:r>
              <a:rPr lang="en-US" sz="3500">
                <a:solidFill>
                  <a:srgbClr val="794141"/>
                </a:solidFill>
                <a:latin typeface="Futura"/>
                <a:ea typeface="Futura"/>
                <a:cs typeface="Futura"/>
                <a:sym typeface="Futura"/>
              </a:rPr>
              <a:t>e</a:t>
            </a:r>
            <a:r>
              <a:rPr lang="en-US" sz="3500">
                <a:solidFill>
                  <a:srgbClr val="794141"/>
                </a:solidFill>
                <a:latin typeface="Futura"/>
                <a:ea typeface="Futura"/>
                <a:cs typeface="Futura"/>
                <a:sym typeface="Futura"/>
              </a:rPr>
              <a:t>nt</a:t>
            </a:r>
            <a:r>
              <a:rPr lang="en-US" sz="3500">
                <a:solidFill>
                  <a:srgbClr val="794141"/>
                </a:solidFill>
                <a:latin typeface="Futura"/>
                <a:ea typeface="Futura"/>
                <a:cs typeface="Futura"/>
                <a:sym typeface="Futura"/>
              </a:rPr>
              <a:t>s of the </a:t>
            </a:r>
            <a:r>
              <a:rPr lang="en-US" sz="3500">
                <a:solidFill>
                  <a:srgbClr val="794141"/>
                </a:solidFill>
                <a:latin typeface="Futura"/>
                <a:ea typeface="Futura"/>
                <a:cs typeface="Futura"/>
                <a:sym typeface="Futura"/>
              </a:rPr>
              <a:t>code function cor</a:t>
            </a:r>
            <a:r>
              <a:rPr lang="en-US" sz="3500">
                <a:solidFill>
                  <a:srgbClr val="794141"/>
                </a:solidFill>
                <a:latin typeface="Futura"/>
                <a:ea typeface="Futura"/>
                <a:cs typeface="Futura"/>
                <a:sym typeface="Futura"/>
              </a:rPr>
              <a:t>rect</a:t>
            </a:r>
            <a:r>
              <a:rPr lang="en-US" sz="3500">
                <a:solidFill>
                  <a:srgbClr val="794141"/>
                </a:solidFill>
                <a:latin typeface="Futura"/>
                <a:ea typeface="Futura"/>
                <a:cs typeface="Futura"/>
                <a:sym typeface="Futura"/>
              </a:rPr>
              <a:t>ly</a:t>
            </a:r>
            <a:r>
              <a:rPr lang="en-US" sz="3500">
                <a:solidFill>
                  <a:srgbClr val="794141"/>
                </a:solidFill>
                <a:latin typeface="Futura"/>
                <a:ea typeface="Futura"/>
                <a:cs typeface="Futura"/>
                <a:sym typeface="Futura"/>
              </a:rPr>
              <a:t>.</a:t>
            </a:r>
          </a:p>
          <a:p>
            <a:pPr algn="ctr">
              <a:lnSpc>
                <a:spcPts val="4900"/>
              </a:lnSpc>
            </a:pPr>
          </a:p>
          <a:p>
            <a:pPr algn="ctr" marL="755651" indent="-377825" lvl="1">
              <a:lnSpc>
                <a:spcPts val="4900"/>
              </a:lnSpc>
              <a:buFont typeface="Arial"/>
              <a:buChar char="•"/>
            </a:pPr>
            <a:r>
              <a:rPr lang="en-US" b="true" sz="3500">
                <a:solidFill>
                  <a:srgbClr val="794141"/>
                </a:solidFill>
                <a:latin typeface="Futura Bold"/>
                <a:ea typeface="Futura Bold"/>
                <a:cs typeface="Futura Bold"/>
                <a:sym typeface="Futura Bold"/>
              </a:rPr>
              <a:t>Integration Tests:</a:t>
            </a:r>
            <a:r>
              <a:rPr lang="en-US" sz="3500">
                <a:solidFill>
                  <a:srgbClr val="794141"/>
                </a:solidFill>
                <a:latin typeface="Futura"/>
                <a:ea typeface="Futura"/>
                <a:cs typeface="Futura"/>
                <a:sym typeface="Futura"/>
              </a:rPr>
              <a:t> E</a:t>
            </a:r>
            <a:r>
              <a:rPr lang="en-US" sz="3500">
                <a:solidFill>
                  <a:srgbClr val="794141"/>
                </a:solidFill>
                <a:latin typeface="Futura"/>
                <a:ea typeface="Futura"/>
                <a:cs typeface="Futura"/>
                <a:sym typeface="Futura"/>
              </a:rPr>
              <a:t>nsure the </a:t>
            </a:r>
            <a:r>
              <a:rPr lang="en-US" sz="3500">
                <a:solidFill>
                  <a:srgbClr val="794141"/>
                </a:solidFill>
                <a:latin typeface="Futura"/>
                <a:ea typeface="Futura"/>
                <a:cs typeface="Futura"/>
                <a:sym typeface="Futura"/>
              </a:rPr>
              <a:t>cor</a:t>
            </a:r>
            <a:r>
              <a:rPr lang="en-US" sz="3500">
                <a:solidFill>
                  <a:srgbClr val="794141"/>
                </a:solidFill>
                <a:latin typeface="Futura"/>
                <a:ea typeface="Futura"/>
                <a:cs typeface="Futura"/>
                <a:sym typeface="Futura"/>
              </a:rPr>
              <a:t>re</a:t>
            </a:r>
            <a:r>
              <a:rPr lang="en-US" sz="3500">
                <a:solidFill>
                  <a:srgbClr val="794141"/>
                </a:solidFill>
                <a:latin typeface="Futura"/>
                <a:ea typeface="Futura"/>
                <a:cs typeface="Futura"/>
                <a:sym typeface="Futura"/>
              </a:rPr>
              <a:t>ct </a:t>
            </a:r>
            <a:r>
              <a:rPr lang="en-US" sz="3500">
                <a:solidFill>
                  <a:srgbClr val="794141"/>
                </a:solidFill>
                <a:latin typeface="Futura"/>
                <a:ea typeface="Futura"/>
                <a:cs typeface="Futura"/>
                <a:sym typeface="Futura"/>
              </a:rPr>
              <a:t>i</a:t>
            </a:r>
            <a:r>
              <a:rPr lang="en-US" sz="3500">
                <a:solidFill>
                  <a:srgbClr val="794141"/>
                </a:solidFill>
                <a:latin typeface="Futura"/>
                <a:ea typeface="Futura"/>
                <a:cs typeface="Futura"/>
                <a:sym typeface="Futura"/>
              </a:rPr>
              <a:t>ntegr</a:t>
            </a:r>
            <a:r>
              <a:rPr lang="en-US" sz="3500">
                <a:solidFill>
                  <a:srgbClr val="794141"/>
                </a:solidFill>
                <a:latin typeface="Futura"/>
                <a:ea typeface="Futura"/>
                <a:cs typeface="Futura"/>
                <a:sym typeface="Futura"/>
              </a:rPr>
              <a:t>at</a:t>
            </a:r>
            <a:r>
              <a:rPr lang="en-US" sz="3500">
                <a:solidFill>
                  <a:srgbClr val="794141"/>
                </a:solidFill>
                <a:latin typeface="Futura"/>
                <a:ea typeface="Futura"/>
                <a:cs typeface="Futura"/>
                <a:sym typeface="Futura"/>
              </a:rPr>
              <a:t>ion of GPT-2</a:t>
            </a:r>
            <a:r>
              <a:rPr lang="en-US" sz="3500">
                <a:solidFill>
                  <a:srgbClr val="794141"/>
                </a:solidFill>
                <a:latin typeface="Futura"/>
                <a:ea typeface="Futura"/>
                <a:cs typeface="Futura"/>
                <a:sym typeface="Futura"/>
              </a:rPr>
              <a:t> and </a:t>
            </a:r>
            <a:r>
              <a:rPr lang="en-US" sz="3500">
                <a:solidFill>
                  <a:srgbClr val="794141"/>
                </a:solidFill>
                <a:latin typeface="Futura"/>
                <a:ea typeface="Futura"/>
                <a:cs typeface="Futura"/>
                <a:sym typeface="Futura"/>
              </a:rPr>
              <a:t>LSTM</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m</a:t>
            </a:r>
            <a:r>
              <a:rPr lang="en-US" sz="3500">
                <a:solidFill>
                  <a:srgbClr val="794141"/>
                </a:solidFill>
                <a:latin typeface="Futura"/>
                <a:ea typeface="Futura"/>
                <a:cs typeface="Futura"/>
                <a:sym typeface="Futura"/>
              </a:rPr>
              <a:t>o</a:t>
            </a:r>
            <a:r>
              <a:rPr lang="en-US" sz="3500">
                <a:solidFill>
                  <a:srgbClr val="794141"/>
                </a:solidFill>
                <a:latin typeface="Futura"/>
                <a:ea typeface="Futura"/>
                <a:cs typeface="Futura"/>
                <a:sym typeface="Futura"/>
              </a:rPr>
              <a:t>dels</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wi</a:t>
            </a:r>
            <a:r>
              <a:rPr lang="en-US" sz="3500">
                <a:solidFill>
                  <a:srgbClr val="794141"/>
                </a:solidFill>
                <a:latin typeface="Futura"/>
                <a:ea typeface="Futura"/>
                <a:cs typeface="Futura"/>
                <a:sym typeface="Futura"/>
              </a:rPr>
              <a:t>th</a:t>
            </a:r>
            <a:r>
              <a:rPr lang="en-US" sz="3500">
                <a:solidFill>
                  <a:srgbClr val="794141"/>
                </a:solidFill>
                <a:latin typeface="Futura"/>
                <a:ea typeface="Futura"/>
                <a:cs typeface="Futura"/>
                <a:sym typeface="Futura"/>
              </a:rPr>
              <a:t>in</a:t>
            </a:r>
            <a:r>
              <a:rPr lang="en-US" sz="3500">
                <a:solidFill>
                  <a:srgbClr val="794141"/>
                </a:solidFill>
                <a:latin typeface="Futura"/>
                <a:ea typeface="Futura"/>
                <a:cs typeface="Futura"/>
                <a:sym typeface="Futura"/>
              </a:rPr>
              <a:t> the </a:t>
            </a:r>
            <a:r>
              <a:rPr lang="en-US" sz="3500">
                <a:solidFill>
                  <a:srgbClr val="794141"/>
                </a:solidFill>
                <a:latin typeface="Futura"/>
                <a:ea typeface="Futura"/>
                <a:cs typeface="Futura"/>
                <a:sym typeface="Futura"/>
              </a:rPr>
              <a:t>appli</a:t>
            </a:r>
            <a:r>
              <a:rPr lang="en-US" sz="3500">
                <a:solidFill>
                  <a:srgbClr val="794141"/>
                </a:solidFill>
                <a:latin typeface="Futura"/>
                <a:ea typeface="Futura"/>
                <a:cs typeface="Futura"/>
                <a:sym typeface="Futura"/>
              </a:rPr>
              <a:t>c</a:t>
            </a:r>
            <a:r>
              <a:rPr lang="en-US" sz="3500">
                <a:solidFill>
                  <a:srgbClr val="794141"/>
                </a:solidFill>
                <a:latin typeface="Futura"/>
                <a:ea typeface="Futura"/>
                <a:cs typeface="Futura"/>
                <a:sym typeface="Futura"/>
              </a:rPr>
              <a:t>ati</a:t>
            </a:r>
            <a:r>
              <a:rPr lang="en-US" sz="3500">
                <a:solidFill>
                  <a:srgbClr val="794141"/>
                </a:solidFill>
                <a:latin typeface="Futura"/>
                <a:ea typeface="Futura"/>
                <a:cs typeface="Futura"/>
                <a:sym typeface="Futura"/>
              </a:rPr>
              <a:t>on</a:t>
            </a:r>
            <a:r>
              <a:rPr lang="en-US" sz="3500">
                <a:solidFill>
                  <a:srgbClr val="794141"/>
                </a:solidFill>
                <a:latin typeface="Futura"/>
                <a:ea typeface="Futura"/>
                <a:cs typeface="Futura"/>
                <a:sym typeface="Futura"/>
              </a:rPr>
              <a:t>.</a:t>
            </a:r>
          </a:p>
          <a:p>
            <a:pPr algn="ctr">
              <a:lnSpc>
                <a:spcPts val="4900"/>
              </a:lnSpc>
            </a:pPr>
          </a:p>
          <a:p>
            <a:pPr algn="ctr" marL="755651" indent="-377825" lvl="1">
              <a:lnSpc>
                <a:spcPts val="4900"/>
              </a:lnSpc>
              <a:buFont typeface="Arial"/>
              <a:buChar char="•"/>
            </a:pPr>
            <a:r>
              <a:rPr lang="en-US" b="true" sz="3500">
                <a:solidFill>
                  <a:srgbClr val="794141"/>
                </a:solidFill>
                <a:latin typeface="Futura Bold"/>
                <a:ea typeface="Futura Bold"/>
                <a:cs typeface="Futura Bold"/>
                <a:sym typeface="Futura Bold"/>
              </a:rPr>
              <a:t>API Tests:</a:t>
            </a:r>
            <a:r>
              <a:rPr lang="en-US" sz="3500">
                <a:solidFill>
                  <a:srgbClr val="794141"/>
                </a:solidFill>
                <a:latin typeface="Futura"/>
                <a:ea typeface="Futura"/>
                <a:cs typeface="Futura"/>
                <a:sym typeface="Futura"/>
              </a:rPr>
              <a:t> V</a:t>
            </a:r>
            <a:r>
              <a:rPr lang="en-US" sz="3500">
                <a:solidFill>
                  <a:srgbClr val="794141"/>
                </a:solidFill>
                <a:latin typeface="Futura"/>
                <a:ea typeface="Futura"/>
                <a:cs typeface="Futura"/>
                <a:sym typeface="Futura"/>
              </a:rPr>
              <a:t>eri</a:t>
            </a:r>
            <a:r>
              <a:rPr lang="en-US" sz="3500">
                <a:solidFill>
                  <a:srgbClr val="794141"/>
                </a:solidFill>
                <a:latin typeface="Futura"/>
                <a:ea typeface="Futura"/>
                <a:cs typeface="Futura"/>
                <a:sym typeface="Futura"/>
              </a:rPr>
              <a:t>f</a:t>
            </a:r>
            <a:r>
              <a:rPr lang="en-US" sz="3500">
                <a:solidFill>
                  <a:srgbClr val="794141"/>
                </a:solidFill>
                <a:latin typeface="Futura"/>
                <a:ea typeface="Futura"/>
                <a:cs typeface="Futura"/>
                <a:sym typeface="Futura"/>
              </a:rPr>
              <a:t>y</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th</a:t>
            </a:r>
            <a:r>
              <a:rPr lang="en-US" sz="3500">
                <a:solidFill>
                  <a:srgbClr val="794141"/>
                </a:solidFill>
                <a:latin typeface="Futura"/>
                <a:ea typeface="Futura"/>
                <a:cs typeface="Futura"/>
                <a:sym typeface="Futura"/>
              </a:rPr>
              <a:t>at the API endp</a:t>
            </a:r>
            <a:r>
              <a:rPr lang="en-US" sz="3500">
                <a:solidFill>
                  <a:srgbClr val="794141"/>
                </a:solidFill>
                <a:latin typeface="Futura"/>
                <a:ea typeface="Futura"/>
                <a:cs typeface="Futura"/>
                <a:sym typeface="Futura"/>
              </a:rPr>
              <a:t>o</a:t>
            </a:r>
            <a:r>
              <a:rPr lang="en-US" sz="3500">
                <a:solidFill>
                  <a:srgbClr val="794141"/>
                </a:solidFill>
                <a:latin typeface="Futura"/>
                <a:ea typeface="Futura"/>
                <a:cs typeface="Futura"/>
                <a:sym typeface="Futura"/>
              </a:rPr>
              <a:t>i</a:t>
            </a:r>
            <a:r>
              <a:rPr lang="en-US" sz="3500">
                <a:solidFill>
                  <a:srgbClr val="794141"/>
                </a:solidFill>
                <a:latin typeface="Futura"/>
                <a:ea typeface="Futura"/>
                <a:cs typeface="Futura"/>
                <a:sym typeface="Futura"/>
              </a:rPr>
              <a:t>n</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s </a:t>
            </a:r>
            <a:r>
              <a:rPr lang="en-US" sz="3500">
                <a:solidFill>
                  <a:srgbClr val="794141"/>
                </a:solidFill>
                <a:latin typeface="Futura"/>
                <a:ea typeface="Futura"/>
                <a:cs typeface="Futura"/>
                <a:sym typeface="Futura"/>
              </a:rPr>
              <a:t>f</a:t>
            </a:r>
            <a:r>
              <a:rPr lang="en-US" sz="3500">
                <a:solidFill>
                  <a:srgbClr val="794141"/>
                </a:solidFill>
                <a:latin typeface="Futura"/>
                <a:ea typeface="Futura"/>
                <a:cs typeface="Futura"/>
                <a:sym typeface="Futura"/>
              </a:rPr>
              <a:t>un</a:t>
            </a:r>
            <a:r>
              <a:rPr lang="en-US" sz="3500">
                <a:solidFill>
                  <a:srgbClr val="794141"/>
                </a:solidFill>
                <a:latin typeface="Futura"/>
                <a:ea typeface="Futura"/>
                <a:cs typeface="Futura"/>
                <a:sym typeface="Futura"/>
              </a:rPr>
              <a:t>ct</a:t>
            </a:r>
            <a:r>
              <a:rPr lang="en-US" sz="3500">
                <a:solidFill>
                  <a:srgbClr val="794141"/>
                </a:solidFill>
                <a:latin typeface="Futura"/>
                <a:ea typeface="Futura"/>
                <a:cs typeface="Futura"/>
                <a:sym typeface="Futura"/>
              </a:rPr>
              <a:t>i</a:t>
            </a:r>
            <a:r>
              <a:rPr lang="en-US" sz="3500">
                <a:solidFill>
                  <a:srgbClr val="794141"/>
                </a:solidFill>
                <a:latin typeface="Futura"/>
                <a:ea typeface="Futura"/>
                <a:cs typeface="Futura"/>
                <a:sym typeface="Futura"/>
              </a:rPr>
              <a:t>on corr</a:t>
            </a:r>
            <a:r>
              <a:rPr lang="en-US" sz="3500">
                <a:solidFill>
                  <a:srgbClr val="794141"/>
                </a:solidFill>
                <a:latin typeface="Futura"/>
                <a:ea typeface="Futura"/>
                <a:cs typeface="Futura"/>
                <a:sym typeface="Futura"/>
              </a:rPr>
              <a:t>e</a:t>
            </a:r>
            <a:r>
              <a:rPr lang="en-US" sz="3500">
                <a:solidFill>
                  <a:srgbClr val="794141"/>
                </a:solidFill>
                <a:latin typeface="Futura"/>
                <a:ea typeface="Futura"/>
                <a:cs typeface="Futura"/>
                <a:sym typeface="Futura"/>
              </a:rPr>
              <a:t>c</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ly</a:t>
            </a:r>
            <a:r>
              <a:rPr lang="en-US" sz="3500">
                <a:solidFill>
                  <a:srgbClr val="794141"/>
                </a:solidFill>
                <a:latin typeface="Futura"/>
                <a:ea typeface="Futura"/>
                <a:cs typeface="Futura"/>
                <a:sym typeface="Futura"/>
              </a:rPr>
              <a:t> and </a:t>
            </a:r>
            <a:r>
              <a:rPr lang="en-US" sz="3500">
                <a:solidFill>
                  <a:srgbClr val="794141"/>
                </a:solidFill>
                <a:latin typeface="Futura"/>
                <a:ea typeface="Futura"/>
                <a:cs typeface="Futura"/>
                <a:sym typeface="Futura"/>
              </a:rPr>
              <a:t>return </a:t>
            </a:r>
            <a:r>
              <a:rPr lang="en-US" sz="3500">
                <a:solidFill>
                  <a:srgbClr val="794141"/>
                </a:solidFill>
                <a:latin typeface="Futura"/>
                <a:ea typeface="Futura"/>
                <a:cs typeface="Futura"/>
                <a:sym typeface="Futura"/>
              </a:rPr>
              <a:t>the </a:t>
            </a:r>
            <a:r>
              <a:rPr lang="en-US" sz="3500">
                <a:solidFill>
                  <a:srgbClr val="794141"/>
                </a:solidFill>
                <a:latin typeface="Futura"/>
                <a:ea typeface="Futura"/>
                <a:cs typeface="Futura"/>
                <a:sym typeface="Futura"/>
              </a:rPr>
              <a:t>expected </a:t>
            </a:r>
            <a:r>
              <a:rPr lang="en-US" sz="3500">
                <a:solidFill>
                  <a:srgbClr val="794141"/>
                </a:solidFill>
                <a:latin typeface="Futura"/>
                <a:ea typeface="Futura"/>
                <a:cs typeface="Futura"/>
                <a:sym typeface="Futura"/>
              </a:rPr>
              <a:t>res</a:t>
            </a:r>
            <a:r>
              <a:rPr lang="en-US" sz="3500">
                <a:solidFill>
                  <a:srgbClr val="794141"/>
                </a:solidFill>
                <a:latin typeface="Futura"/>
                <a:ea typeface="Futura"/>
                <a:cs typeface="Futura"/>
                <a:sym typeface="Futura"/>
              </a:rPr>
              <a:t>p</a:t>
            </a:r>
            <a:r>
              <a:rPr lang="en-US" sz="3500">
                <a:solidFill>
                  <a:srgbClr val="794141"/>
                </a:solidFill>
                <a:latin typeface="Futura"/>
                <a:ea typeface="Futura"/>
                <a:cs typeface="Futura"/>
                <a:sym typeface="Futura"/>
              </a:rPr>
              <a:t>on</a:t>
            </a:r>
            <a:r>
              <a:rPr lang="en-US" sz="3500">
                <a:solidFill>
                  <a:srgbClr val="794141"/>
                </a:solidFill>
                <a:latin typeface="Futura"/>
                <a:ea typeface="Futura"/>
                <a:cs typeface="Futura"/>
                <a:sym typeface="Futura"/>
              </a:rPr>
              <a:t>ses.</a:t>
            </a:r>
          </a:p>
          <a:p>
            <a:pPr algn="ctr">
              <a:lnSpc>
                <a:spcPts val="4900"/>
              </a:lnSpc>
            </a:pPr>
          </a:p>
          <a:p>
            <a:pPr algn="ctr" marL="755651" indent="-377825" lvl="1">
              <a:lnSpc>
                <a:spcPts val="4900"/>
              </a:lnSpc>
              <a:spcBef>
                <a:spcPct val="0"/>
              </a:spcBef>
              <a:buFont typeface="Arial"/>
              <a:buChar char="•"/>
            </a:pPr>
            <a:r>
              <a:rPr lang="en-US" b="true" sz="3500">
                <a:solidFill>
                  <a:srgbClr val="794141"/>
                </a:solidFill>
                <a:latin typeface="Futura Bold"/>
                <a:ea typeface="Futura Bold"/>
                <a:cs typeface="Futura Bold"/>
                <a:sym typeface="Futura Bold"/>
              </a:rPr>
              <a:t>Error Handling Tests:</a:t>
            </a:r>
            <a:r>
              <a:rPr lang="en-US" sz="3500">
                <a:solidFill>
                  <a:srgbClr val="794141"/>
                </a:solidFill>
                <a:latin typeface="Futura"/>
                <a:ea typeface="Futura"/>
                <a:cs typeface="Futura"/>
                <a:sym typeface="Futura"/>
              </a:rPr>
              <a:t> Tes</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ho</a:t>
            </a:r>
            <a:r>
              <a:rPr lang="en-US" sz="3500">
                <a:solidFill>
                  <a:srgbClr val="794141"/>
                </a:solidFill>
                <a:latin typeface="Futura"/>
                <a:ea typeface="Futura"/>
                <a:cs typeface="Futura"/>
                <a:sym typeface="Futura"/>
              </a:rPr>
              <a:t>w</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the</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appl</a:t>
            </a:r>
            <a:r>
              <a:rPr lang="en-US" sz="3500">
                <a:solidFill>
                  <a:srgbClr val="794141"/>
                </a:solidFill>
                <a:latin typeface="Futura"/>
                <a:ea typeface="Futura"/>
                <a:cs typeface="Futura"/>
                <a:sym typeface="Futura"/>
              </a:rPr>
              <a:t>i</a:t>
            </a:r>
            <a:r>
              <a:rPr lang="en-US" sz="3500">
                <a:solidFill>
                  <a:srgbClr val="794141"/>
                </a:solidFill>
                <a:latin typeface="Futura"/>
                <a:ea typeface="Futura"/>
                <a:cs typeface="Futura"/>
                <a:sym typeface="Futura"/>
              </a:rPr>
              <a:t>ca</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ion manage</a:t>
            </a:r>
            <a:r>
              <a:rPr lang="en-US" sz="3500">
                <a:solidFill>
                  <a:srgbClr val="794141"/>
                </a:solidFill>
                <a:latin typeface="Futura"/>
                <a:ea typeface="Futura"/>
                <a:cs typeface="Futura"/>
                <a:sym typeface="Futura"/>
              </a:rPr>
              <a:t>s e</a:t>
            </a:r>
            <a:r>
              <a:rPr lang="en-US" sz="3500">
                <a:solidFill>
                  <a:srgbClr val="794141"/>
                </a:solidFill>
                <a:latin typeface="Futura"/>
                <a:ea typeface="Futura"/>
                <a:cs typeface="Futura"/>
                <a:sym typeface="Futura"/>
              </a:rPr>
              <a:t>rrors</a:t>
            </a:r>
            <a:r>
              <a:rPr lang="en-US" sz="3500">
                <a:solidFill>
                  <a:srgbClr val="794141"/>
                </a:solidFill>
                <a:latin typeface="Futura"/>
                <a:ea typeface="Futura"/>
                <a:cs typeface="Futura"/>
                <a:sym typeface="Futura"/>
              </a:rPr>
              <a:t> and w</a:t>
            </a:r>
            <a:r>
              <a:rPr lang="en-US" sz="3500">
                <a:solidFill>
                  <a:srgbClr val="794141"/>
                </a:solidFill>
                <a:latin typeface="Futura"/>
                <a:ea typeface="Futura"/>
                <a:cs typeface="Futura"/>
                <a:sym typeface="Futura"/>
              </a:rPr>
              <a:t>hether it prov</a:t>
            </a:r>
            <a:r>
              <a:rPr lang="en-US" sz="3500">
                <a:solidFill>
                  <a:srgbClr val="794141"/>
                </a:solidFill>
                <a:latin typeface="Futura"/>
                <a:ea typeface="Futura"/>
                <a:cs typeface="Futura"/>
                <a:sym typeface="Futura"/>
              </a:rPr>
              <a:t>ide</a:t>
            </a:r>
            <a:r>
              <a:rPr lang="en-US" sz="3500">
                <a:solidFill>
                  <a:srgbClr val="794141"/>
                </a:solidFill>
                <a:latin typeface="Futura"/>
                <a:ea typeface="Futura"/>
                <a:cs typeface="Futura"/>
                <a:sym typeface="Futura"/>
              </a:rPr>
              <a:t>s</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app</a:t>
            </a:r>
            <a:r>
              <a:rPr lang="en-US" sz="3500">
                <a:solidFill>
                  <a:srgbClr val="794141"/>
                </a:solidFill>
                <a:latin typeface="Futura"/>
                <a:ea typeface="Futura"/>
                <a:cs typeface="Futura"/>
                <a:sym typeface="Futura"/>
              </a:rPr>
              <a:t>r</a:t>
            </a:r>
            <a:r>
              <a:rPr lang="en-US" sz="3500">
                <a:solidFill>
                  <a:srgbClr val="794141"/>
                </a:solidFill>
                <a:latin typeface="Futura"/>
                <a:ea typeface="Futura"/>
                <a:cs typeface="Futura"/>
                <a:sym typeface="Futura"/>
              </a:rPr>
              <a:t>opri</a:t>
            </a:r>
            <a:r>
              <a:rPr lang="en-US" sz="3500">
                <a:solidFill>
                  <a:srgbClr val="794141"/>
                </a:solidFill>
                <a:latin typeface="Futura"/>
                <a:ea typeface="Futura"/>
                <a:cs typeface="Futura"/>
                <a:sym typeface="Futura"/>
              </a:rPr>
              <a:t>a</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e </a:t>
            </a:r>
            <a:r>
              <a:rPr lang="en-US" sz="3500">
                <a:solidFill>
                  <a:srgbClr val="794141"/>
                </a:solidFill>
                <a:latin typeface="Futura"/>
                <a:ea typeface="Futura"/>
                <a:cs typeface="Futura"/>
                <a:sym typeface="Futura"/>
              </a:rPr>
              <a:t>err</a:t>
            </a:r>
            <a:r>
              <a:rPr lang="en-US" sz="3500">
                <a:solidFill>
                  <a:srgbClr val="794141"/>
                </a:solidFill>
                <a:latin typeface="Futura"/>
                <a:ea typeface="Futura"/>
                <a:cs typeface="Futura"/>
                <a:sym typeface="Futura"/>
              </a:rPr>
              <a:t>o</a:t>
            </a:r>
            <a:r>
              <a:rPr lang="en-US" sz="3500">
                <a:solidFill>
                  <a:srgbClr val="794141"/>
                </a:solidFill>
                <a:latin typeface="Futura"/>
                <a:ea typeface="Futura"/>
                <a:cs typeface="Futura"/>
                <a:sym typeface="Futura"/>
              </a:rPr>
              <a:t>r</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messag</a:t>
            </a:r>
            <a:r>
              <a:rPr lang="en-US" sz="3500">
                <a:solidFill>
                  <a:srgbClr val="794141"/>
                </a:solidFill>
                <a:latin typeface="Futura"/>
                <a:ea typeface="Futura"/>
                <a:cs typeface="Futura"/>
                <a:sym typeface="Futura"/>
              </a:rPr>
              <a:t>es</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t</a:t>
            </a:r>
            <a:r>
              <a:rPr lang="en-US" sz="3500">
                <a:solidFill>
                  <a:srgbClr val="794141"/>
                </a:solidFill>
                <a:latin typeface="Futura"/>
                <a:ea typeface="Futura"/>
                <a:cs typeface="Futura"/>
                <a:sym typeface="Futura"/>
              </a:rPr>
              <a:t>o</a:t>
            </a:r>
            <a:r>
              <a:rPr lang="en-US" sz="3500">
                <a:solidFill>
                  <a:srgbClr val="794141"/>
                </a:solidFill>
                <a:latin typeface="Futura"/>
                <a:ea typeface="Futura"/>
                <a:cs typeface="Futura"/>
                <a:sym typeface="Futura"/>
              </a:rPr>
              <a:t> </a:t>
            </a:r>
            <a:r>
              <a:rPr lang="en-US" sz="3500">
                <a:solidFill>
                  <a:srgbClr val="794141"/>
                </a:solidFill>
                <a:latin typeface="Futura"/>
                <a:ea typeface="Futura"/>
                <a:cs typeface="Futura"/>
                <a:sym typeface="Futura"/>
              </a:rPr>
              <a:t>th</a:t>
            </a:r>
            <a:r>
              <a:rPr lang="en-US" sz="3500">
                <a:solidFill>
                  <a:srgbClr val="794141"/>
                </a:solidFill>
                <a:latin typeface="Futura"/>
                <a:ea typeface="Futura"/>
                <a:cs typeface="Futura"/>
                <a:sym typeface="Futura"/>
              </a:rPr>
              <a:t>e</a:t>
            </a:r>
            <a:r>
              <a:rPr lang="en-US" sz="3500">
                <a:solidFill>
                  <a:srgbClr val="794141"/>
                </a:solidFill>
                <a:latin typeface="Futura"/>
                <a:ea typeface="Futura"/>
                <a:cs typeface="Futura"/>
                <a:sym typeface="Futura"/>
              </a:rPr>
              <a:t> u</a:t>
            </a:r>
            <a:r>
              <a:rPr lang="en-US" sz="3500">
                <a:solidFill>
                  <a:srgbClr val="794141"/>
                </a:solidFill>
                <a:latin typeface="Futura"/>
                <a:ea typeface="Futura"/>
                <a:cs typeface="Futura"/>
                <a:sym typeface="Futura"/>
              </a:rPr>
              <a:t>s</a:t>
            </a:r>
            <a:r>
              <a:rPr lang="en-US" sz="3500">
                <a:solidFill>
                  <a:srgbClr val="794141"/>
                </a:solidFill>
                <a:latin typeface="Futura"/>
                <a:ea typeface="Futura"/>
                <a:cs typeface="Futura"/>
                <a:sym typeface="Futura"/>
              </a:rPr>
              <a:t>er</a:t>
            </a:r>
            <a:r>
              <a:rPr lang="en-US" sz="3500">
                <a:solidFill>
                  <a:srgbClr val="794141"/>
                </a:solidFill>
                <a:latin typeface="Futura"/>
                <a:ea typeface="Futura"/>
                <a:cs typeface="Futura"/>
                <a:sym typeface="Futura"/>
              </a:rPr>
              <a:t>.</a:t>
            </a:r>
          </a:p>
        </p:txBody>
      </p:sp>
      <p:sp>
        <p:nvSpPr>
          <p:cNvPr name="TextBox 8" id="8"/>
          <p:cNvSpPr txBox="true"/>
          <p:nvPr/>
        </p:nvSpPr>
        <p:spPr>
          <a:xfrm rot="0">
            <a:off x="2539287" y="-295275"/>
            <a:ext cx="13209426"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TEST TYPES A</a:t>
            </a:r>
            <a:r>
              <a:rPr lang="en-US" b="true" sz="7700">
                <a:solidFill>
                  <a:srgbClr val="794141"/>
                </a:solidFill>
                <a:latin typeface="Futura Bold"/>
                <a:ea typeface="Futura Bold"/>
                <a:cs typeface="Futura Bold"/>
                <a:sym typeface="Futura Bold"/>
              </a:rPr>
              <a:t>ND CATEGORIES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379558">
            <a:off x="12469069" y="6957793"/>
            <a:ext cx="13937284" cy="11649922"/>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2381250" y="1856170"/>
            <a:ext cx="2323648" cy="2323648"/>
          </a:xfrm>
          <a:custGeom>
            <a:avLst/>
            <a:gdLst/>
            <a:ahLst/>
            <a:cxnLst/>
            <a:rect r="r" b="b" t="t" l="l"/>
            <a:pathLst>
              <a:path h="2323648" w="2323648">
                <a:moveTo>
                  <a:pt x="0" y="0"/>
                </a:moveTo>
                <a:lnTo>
                  <a:pt x="2323648" y="0"/>
                </a:lnTo>
                <a:lnTo>
                  <a:pt x="2323648" y="2323648"/>
                </a:lnTo>
                <a:lnTo>
                  <a:pt x="0" y="2323648"/>
                </a:lnTo>
                <a:lnTo>
                  <a:pt x="0" y="0"/>
                </a:lnTo>
                <a:close/>
              </a:path>
            </a:pathLst>
          </a:custGeom>
          <a:blipFill>
            <a:blip r:embed="rId2"/>
            <a:stretch>
              <a:fillRect l="0" t="0" r="0" b="0"/>
            </a:stretch>
          </a:blipFill>
        </p:spPr>
      </p:sp>
      <p:sp>
        <p:nvSpPr>
          <p:cNvPr name="Freeform 5" id="5"/>
          <p:cNvSpPr/>
          <p:nvPr/>
        </p:nvSpPr>
        <p:spPr>
          <a:xfrm flipH="false" flipV="false" rot="0">
            <a:off x="2418804" y="6249126"/>
            <a:ext cx="1867088" cy="1867088"/>
          </a:xfrm>
          <a:custGeom>
            <a:avLst/>
            <a:gdLst/>
            <a:ahLst/>
            <a:cxnLst/>
            <a:rect r="r" b="b" t="t" l="l"/>
            <a:pathLst>
              <a:path h="1867088" w="1867088">
                <a:moveTo>
                  <a:pt x="0" y="0"/>
                </a:moveTo>
                <a:lnTo>
                  <a:pt x="1867089" y="0"/>
                </a:lnTo>
                <a:lnTo>
                  <a:pt x="1867089" y="1867089"/>
                </a:lnTo>
                <a:lnTo>
                  <a:pt x="0" y="1867089"/>
                </a:lnTo>
                <a:lnTo>
                  <a:pt x="0" y="0"/>
                </a:lnTo>
                <a:close/>
              </a:path>
            </a:pathLst>
          </a:custGeom>
          <a:blipFill>
            <a:blip r:embed="rId3"/>
            <a:stretch>
              <a:fillRect l="0" t="0" r="0" b="0"/>
            </a:stretch>
          </a:blipFill>
        </p:spPr>
      </p:sp>
      <p:sp>
        <p:nvSpPr>
          <p:cNvPr name="Freeform 6" id="6"/>
          <p:cNvSpPr/>
          <p:nvPr/>
        </p:nvSpPr>
        <p:spPr>
          <a:xfrm flipH="false" flipV="false" rot="0">
            <a:off x="8270307" y="2144300"/>
            <a:ext cx="1747387" cy="1747387"/>
          </a:xfrm>
          <a:custGeom>
            <a:avLst/>
            <a:gdLst/>
            <a:ahLst/>
            <a:cxnLst/>
            <a:rect r="r" b="b" t="t" l="l"/>
            <a:pathLst>
              <a:path h="1747387" w="1747387">
                <a:moveTo>
                  <a:pt x="0" y="0"/>
                </a:moveTo>
                <a:lnTo>
                  <a:pt x="1747386" y="0"/>
                </a:lnTo>
                <a:lnTo>
                  <a:pt x="1747386" y="1747387"/>
                </a:lnTo>
                <a:lnTo>
                  <a:pt x="0" y="1747387"/>
                </a:lnTo>
                <a:lnTo>
                  <a:pt x="0" y="0"/>
                </a:lnTo>
                <a:close/>
              </a:path>
            </a:pathLst>
          </a:custGeom>
          <a:blipFill>
            <a:blip r:embed="rId4"/>
            <a:stretch>
              <a:fillRect l="0" t="0" r="0" b="0"/>
            </a:stretch>
          </a:blipFill>
        </p:spPr>
      </p:sp>
      <p:sp>
        <p:nvSpPr>
          <p:cNvPr name="Freeform 7" id="7"/>
          <p:cNvSpPr/>
          <p:nvPr/>
        </p:nvSpPr>
        <p:spPr>
          <a:xfrm flipH="false" flipV="false" rot="0">
            <a:off x="8127388" y="6166058"/>
            <a:ext cx="2033225" cy="2033225"/>
          </a:xfrm>
          <a:custGeom>
            <a:avLst/>
            <a:gdLst/>
            <a:ahLst/>
            <a:cxnLst/>
            <a:rect r="r" b="b" t="t" l="l"/>
            <a:pathLst>
              <a:path h="2033225" w="2033225">
                <a:moveTo>
                  <a:pt x="0" y="0"/>
                </a:moveTo>
                <a:lnTo>
                  <a:pt x="2033224" y="0"/>
                </a:lnTo>
                <a:lnTo>
                  <a:pt x="2033224" y="2033225"/>
                </a:lnTo>
                <a:lnTo>
                  <a:pt x="0" y="2033225"/>
                </a:lnTo>
                <a:lnTo>
                  <a:pt x="0" y="0"/>
                </a:lnTo>
                <a:close/>
              </a:path>
            </a:pathLst>
          </a:custGeom>
          <a:blipFill>
            <a:blip r:embed="rId5"/>
            <a:stretch>
              <a:fillRect l="0" t="0" r="0" b="0"/>
            </a:stretch>
          </a:blipFill>
        </p:spPr>
      </p:sp>
      <p:sp>
        <p:nvSpPr>
          <p:cNvPr name="Freeform 8" id="8"/>
          <p:cNvSpPr/>
          <p:nvPr/>
        </p:nvSpPr>
        <p:spPr>
          <a:xfrm flipH="false" flipV="false" rot="0">
            <a:off x="13582650" y="1825113"/>
            <a:ext cx="2323648" cy="2323648"/>
          </a:xfrm>
          <a:custGeom>
            <a:avLst/>
            <a:gdLst/>
            <a:ahLst/>
            <a:cxnLst/>
            <a:rect r="r" b="b" t="t" l="l"/>
            <a:pathLst>
              <a:path h="2323648" w="2323648">
                <a:moveTo>
                  <a:pt x="0" y="0"/>
                </a:moveTo>
                <a:lnTo>
                  <a:pt x="2323648" y="0"/>
                </a:lnTo>
                <a:lnTo>
                  <a:pt x="2323648" y="2323648"/>
                </a:lnTo>
                <a:lnTo>
                  <a:pt x="0" y="2323648"/>
                </a:lnTo>
                <a:lnTo>
                  <a:pt x="0" y="0"/>
                </a:lnTo>
                <a:close/>
              </a:path>
            </a:pathLst>
          </a:custGeom>
          <a:blipFill>
            <a:blip r:embed="rId6"/>
            <a:stretch>
              <a:fillRect l="0" t="0" r="0" b="0"/>
            </a:stretch>
          </a:blipFill>
        </p:spPr>
      </p:sp>
      <p:sp>
        <p:nvSpPr>
          <p:cNvPr name="Freeform 9" id="9"/>
          <p:cNvSpPr/>
          <p:nvPr/>
        </p:nvSpPr>
        <p:spPr>
          <a:xfrm flipH="false" flipV="false" rot="0">
            <a:off x="13820506" y="6166058"/>
            <a:ext cx="1847936" cy="1847936"/>
          </a:xfrm>
          <a:custGeom>
            <a:avLst/>
            <a:gdLst/>
            <a:ahLst/>
            <a:cxnLst/>
            <a:rect r="r" b="b" t="t" l="l"/>
            <a:pathLst>
              <a:path h="1847936" w="1847936">
                <a:moveTo>
                  <a:pt x="0" y="0"/>
                </a:moveTo>
                <a:lnTo>
                  <a:pt x="1847936" y="0"/>
                </a:lnTo>
                <a:lnTo>
                  <a:pt x="1847936" y="1847936"/>
                </a:lnTo>
                <a:lnTo>
                  <a:pt x="0" y="1847936"/>
                </a:lnTo>
                <a:lnTo>
                  <a:pt x="0" y="0"/>
                </a:lnTo>
                <a:close/>
              </a:path>
            </a:pathLst>
          </a:custGeom>
          <a:blipFill>
            <a:blip r:embed="rId7"/>
            <a:stretch>
              <a:fillRect l="0" t="0" r="0" b="0"/>
            </a:stretch>
          </a:blipFill>
        </p:spPr>
      </p:sp>
      <p:sp>
        <p:nvSpPr>
          <p:cNvPr name="TextBox 10" id="10"/>
          <p:cNvSpPr txBox="true"/>
          <p:nvPr/>
        </p:nvSpPr>
        <p:spPr>
          <a:xfrm rot="0">
            <a:off x="5512956" y="-295275"/>
            <a:ext cx="7262089" cy="1478928"/>
          </a:xfrm>
          <a:prstGeom prst="rect">
            <a:avLst/>
          </a:prstGeom>
        </p:spPr>
        <p:txBody>
          <a:bodyPr anchor="t" rtlCol="false" tIns="0" lIns="0" bIns="0" rIns="0">
            <a:spAutoFit/>
          </a:bodyPr>
          <a:lstStyle/>
          <a:p>
            <a:pPr algn="l">
              <a:lnSpc>
                <a:spcPts val="10884"/>
              </a:lnSpc>
              <a:spcBef>
                <a:spcPct val="0"/>
              </a:spcBef>
            </a:pPr>
            <a:r>
              <a:rPr lang="en-US" b="true" sz="7774">
                <a:solidFill>
                  <a:srgbClr val="7B3838"/>
                </a:solidFill>
                <a:latin typeface="Futura Bold"/>
                <a:ea typeface="Futura Bold"/>
                <a:cs typeface="Futura Bold"/>
                <a:sym typeface="Futura Bold"/>
              </a:rPr>
              <a:t>TECHNOLOGIES</a:t>
            </a:r>
          </a:p>
        </p:txBody>
      </p:sp>
      <p:sp>
        <p:nvSpPr>
          <p:cNvPr name="TextBox 11" id="11"/>
          <p:cNvSpPr txBox="true"/>
          <p:nvPr/>
        </p:nvSpPr>
        <p:spPr>
          <a:xfrm rot="0">
            <a:off x="1267135" y="4024936"/>
            <a:ext cx="4554141" cy="1114425"/>
          </a:xfrm>
          <a:prstGeom prst="rect">
            <a:avLst/>
          </a:prstGeom>
        </p:spPr>
        <p:txBody>
          <a:bodyPr anchor="t" rtlCol="false" tIns="0" lIns="0" bIns="0" rIns="0">
            <a:spAutoFit/>
          </a:bodyPr>
          <a:lstStyle/>
          <a:p>
            <a:pPr algn="ctr">
              <a:lnSpc>
                <a:spcPts val="4200"/>
              </a:lnSpc>
            </a:pPr>
            <a:r>
              <a:rPr lang="en-US" sz="3000" b="true">
                <a:solidFill>
                  <a:srgbClr val="7B3838"/>
                </a:solidFill>
                <a:latin typeface="Futura Bold"/>
                <a:ea typeface="Futura Bold"/>
                <a:cs typeface="Futura Bold"/>
                <a:sym typeface="Futura Bold"/>
              </a:rPr>
              <a:t>The GPT-2 model was </a:t>
            </a:r>
          </a:p>
          <a:p>
            <a:pPr algn="ctr">
              <a:lnSpc>
                <a:spcPts val="4200"/>
              </a:lnSpc>
              <a:spcBef>
                <a:spcPct val="0"/>
              </a:spcBef>
            </a:pPr>
            <a:r>
              <a:rPr lang="en-US" b="true" sz="3000">
                <a:solidFill>
                  <a:srgbClr val="7B3838"/>
                </a:solidFill>
                <a:latin typeface="Futura Bold"/>
                <a:ea typeface="Futura Bold"/>
                <a:cs typeface="Futura Bold"/>
                <a:sym typeface="Futura Bold"/>
              </a:rPr>
              <a:t>fine-tuned with our dataset.</a:t>
            </a:r>
          </a:p>
        </p:txBody>
      </p:sp>
      <p:sp>
        <p:nvSpPr>
          <p:cNvPr name="TextBox 12" id="12"/>
          <p:cNvSpPr txBox="true"/>
          <p:nvPr/>
        </p:nvSpPr>
        <p:spPr>
          <a:xfrm rot="0">
            <a:off x="6038996" y="4024936"/>
            <a:ext cx="6514521" cy="1114425"/>
          </a:xfrm>
          <a:prstGeom prst="rect">
            <a:avLst/>
          </a:prstGeom>
        </p:spPr>
        <p:txBody>
          <a:bodyPr anchor="t" rtlCol="false" tIns="0" lIns="0" bIns="0" rIns="0">
            <a:spAutoFit/>
          </a:bodyPr>
          <a:lstStyle/>
          <a:p>
            <a:pPr algn="ctr">
              <a:lnSpc>
                <a:spcPts val="4200"/>
              </a:lnSpc>
              <a:spcBef>
                <a:spcPct val="0"/>
              </a:spcBef>
            </a:pPr>
            <a:r>
              <a:rPr lang="en-US" b="true" sz="3000">
                <a:solidFill>
                  <a:srgbClr val="7B3838"/>
                </a:solidFill>
                <a:latin typeface="Futura Bold"/>
                <a:ea typeface="Futura Bold"/>
                <a:cs typeface="Futura Bold"/>
                <a:sym typeface="Futura Bold"/>
              </a:rPr>
              <a:t>Back-end was developed using Flask and model training  with Python.</a:t>
            </a:r>
          </a:p>
        </p:txBody>
      </p:sp>
      <p:sp>
        <p:nvSpPr>
          <p:cNvPr name="TextBox 13" id="13"/>
          <p:cNvSpPr txBox="true"/>
          <p:nvPr/>
        </p:nvSpPr>
        <p:spPr>
          <a:xfrm rot="0">
            <a:off x="1300455" y="8143875"/>
            <a:ext cx="4103787" cy="1114425"/>
          </a:xfrm>
          <a:prstGeom prst="rect">
            <a:avLst/>
          </a:prstGeom>
        </p:spPr>
        <p:txBody>
          <a:bodyPr anchor="t" rtlCol="false" tIns="0" lIns="0" bIns="0" rIns="0">
            <a:spAutoFit/>
          </a:bodyPr>
          <a:lstStyle/>
          <a:p>
            <a:pPr algn="ctr">
              <a:lnSpc>
                <a:spcPts val="4200"/>
              </a:lnSpc>
            </a:pPr>
            <a:r>
              <a:rPr lang="en-US" sz="3000" b="true">
                <a:solidFill>
                  <a:srgbClr val="7B3838"/>
                </a:solidFill>
                <a:latin typeface="Futura Bold"/>
                <a:ea typeface="Futura Bold"/>
                <a:cs typeface="Futura Bold"/>
                <a:sym typeface="Futura Bold"/>
              </a:rPr>
              <a:t>A website skeleton </a:t>
            </a:r>
          </a:p>
          <a:p>
            <a:pPr algn="ctr">
              <a:lnSpc>
                <a:spcPts val="4200"/>
              </a:lnSpc>
              <a:spcBef>
                <a:spcPct val="0"/>
              </a:spcBef>
            </a:pPr>
            <a:r>
              <a:rPr lang="en-US" b="true" sz="3000">
                <a:solidFill>
                  <a:srgbClr val="7B3838"/>
                </a:solidFill>
                <a:latin typeface="Futura Bold"/>
                <a:ea typeface="Futura Bold"/>
                <a:cs typeface="Futura Bold"/>
                <a:sym typeface="Futura Bold"/>
              </a:rPr>
              <a:t>was created using HTML.</a:t>
            </a:r>
          </a:p>
        </p:txBody>
      </p:sp>
      <p:sp>
        <p:nvSpPr>
          <p:cNvPr name="TextBox 14" id="14"/>
          <p:cNvSpPr txBox="true"/>
          <p:nvPr/>
        </p:nvSpPr>
        <p:spPr>
          <a:xfrm rot="0">
            <a:off x="12752782" y="8143875"/>
            <a:ext cx="3983385" cy="1114425"/>
          </a:xfrm>
          <a:prstGeom prst="rect">
            <a:avLst/>
          </a:prstGeom>
        </p:spPr>
        <p:txBody>
          <a:bodyPr anchor="t" rtlCol="false" tIns="0" lIns="0" bIns="0" rIns="0">
            <a:spAutoFit/>
          </a:bodyPr>
          <a:lstStyle/>
          <a:p>
            <a:pPr algn="ctr">
              <a:lnSpc>
                <a:spcPts val="4200"/>
              </a:lnSpc>
            </a:pPr>
            <a:r>
              <a:rPr lang="en-US" sz="3000" b="true">
                <a:solidFill>
                  <a:srgbClr val="7B3838"/>
                </a:solidFill>
                <a:latin typeface="Futura Bold"/>
                <a:ea typeface="Futura Bold"/>
                <a:cs typeface="Futura Bold"/>
                <a:sym typeface="Futura Bold"/>
              </a:rPr>
              <a:t>Website designs </a:t>
            </a:r>
          </a:p>
          <a:p>
            <a:pPr algn="ctr">
              <a:lnSpc>
                <a:spcPts val="4200"/>
              </a:lnSpc>
              <a:spcBef>
                <a:spcPct val="0"/>
              </a:spcBef>
            </a:pPr>
            <a:r>
              <a:rPr lang="en-US" b="true" sz="3000">
                <a:solidFill>
                  <a:srgbClr val="7B3838"/>
                </a:solidFill>
                <a:latin typeface="Futura Bold"/>
                <a:ea typeface="Futura Bold"/>
                <a:cs typeface="Futura Bold"/>
                <a:sym typeface="Futura Bold"/>
              </a:rPr>
              <a:t>were created using CSS.</a:t>
            </a:r>
          </a:p>
        </p:txBody>
      </p:sp>
      <p:sp>
        <p:nvSpPr>
          <p:cNvPr name="TextBox 15" id="15"/>
          <p:cNvSpPr txBox="true"/>
          <p:nvPr/>
        </p:nvSpPr>
        <p:spPr>
          <a:xfrm rot="0">
            <a:off x="12771237" y="4024936"/>
            <a:ext cx="3946475" cy="1114425"/>
          </a:xfrm>
          <a:prstGeom prst="rect">
            <a:avLst/>
          </a:prstGeom>
        </p:spPr>
        <p:txBody>
          <a:bodyPr anchor="t" rtlCol="false" tIns="0" lIns="0" bIns="0" rIns="0">
            <a:spAutoFit/>
          </a:bodyPr>
          <a:lstStyle/>
          <a:p>
            <a:pPr algn="ctr">
              <a:lnSpc>
                <a:spcPts val="4200"/>
              </a:lnSpc>
            </a:pPr>
            <a:r>
              <a:rPr lang="en-US" sz="3000" b="true">
                <a:solidFill>
                  <a:srgbClr val="7B3838"/>
                </a:solidFill>
                <a:latin typeface="Futura Bold"/>
                <a:ea typeface="Futura Bold"/>
                <a:cs typeface="Futura Bold"/>
                <a:sym typeface="Futura Bold"/>
              </a:rPr>
              <a:t>An LSTM model was </a:t>
            </a:r>
          </a:p>
          <a:p>
            <a:pPr algn="ctr">
              <a:lnSpc>
                <a:spcPts val="4200"/>
              </a:lnSpc>
              <a:spcBef>
                <a:spcPct val="0"/>
              </a:spcBef>
            </a:pPr>
            <a:r>
              <a:rPr lang="en-US" b="true" sz="3000">
                <a:solidFill>
                  <a:srgbClr val="7B3838"/>
                </a:solidFill>
                <a:latin typeface="Futura Bold"/>
                <a:ea typeface="Futura Bold"/>
                <a:cs typeface="Futura Bold"/>
                <a:sym typeface="Futura Bold"/>
              </a:rPr>
              <a:t>developed from scratch.</a:t>
            </a:r>
          </a:p>
        </p:txBody>
      </p:sp>
      <p:sp>
        <p:nvSpPr>
          <p:cNvPr name="TextBox 16" id="16"/>
          <p:cNvSpPr txBox="true"/>
          <p:nvPr/>
        </p:nvSpPr>
        <p:spPr>
          <a:xfrm rot="0">
            <a:off x="6975128" y="8143875"/>
            <a:ext cx="4337745" cy="1114425"/>
          </a:xfrm>
          <a:prstGeom prst="rect">
            <a:avLst/>
          </a:prstGeom>
        </p:spPr>
        <p:txBody>
          <a:bodyPr anchor="t" rtlCol="false" tIns="0" lIns="0" bIns="0" rIns="0">
            <a:spAutoFit/>
          </a:bodyPr>
          <a:lstStyle/>
          <a:p>
            <a:pPr algn="ctr">
              <a:lnSpc>
                <a:spcPts val="4200"/>
              </a:lnSpc>
            </a:pPr>
            <a:r>
              <a:rPr lang="en-US" sz="3000" b="true">
                <a:solidFill>
                  <a:srgbClr val="7B3838"/>
                </a:solidFill>
                <a:latin typeface="Futura Bold"/>
                <a:ea typeface="Futura Bold"/>
                <a:cs typeface="Futura Bold"/>
                <a:sym typeface="Futura Bold"/>
              </a:rPr>
              <a:t>Bootstrap was used for </a:t>
            </a:r>
          </a:p>
          <a:p>
            <a:pPr algn="ctr">
              <a:lnSpc>
                <a:spcPts val="4200"/>
              </a:lnSpc>
              <a:spcBef>
                <a:spcPct val="0"/>
              </a:spcBef>
            </a:pPr>
            <a:r>
              <a:rPr lang="en-US" b="true" sz="3000">
                <a:solidFill>
                  <a:srgbClr val="7B3838"/>
                </a:solidFill>
                <a:latin typeface="Futura Bold"/>
                <a:ea typeface="Futura Bold"/>
                <a:cs typeface="Futura Bold"/>
                <a:sym typeface="Futura Bold"/>
              </a:rPr>
              <a:t>effects and enhancements.</a:t>
            </a:r>
          </a:p>
        </p:txBody>
      </p:sp>
      <p:sp>
        <p:nvSpPr>
          <p:cNvPr name="Freeform 17" id="1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8"/>
            <a:stretch>
              <a:fillRect l="0" t="0" r="0" b="0"/>
            </a:stretch>
          </a:blipFill>
        </p:spPr>
      </p:sp>
    </p:spTree>
  </p:cSld>
  <p:clrMapOvr>
    <a:masterClrMapping/>
  </p:clrMapOvr>
  <p:transition spd="fast">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1853967"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3972139" y="2269329"/>
            <a:ext cx="11861473" cy="4581525"/>
          </a:xfrm>
          <a:custGeom>
            <a:avLst/>
            <a:gdLst/>
            <a:ahLst/>
            <a:cxnLst/>
            <a:rect r="r" b="b" t="t" l="l"/>
            <a:pathLst>
              <a:path h="4581525" w="11861473">
                <a:moveTo>
                  <a:pt x="0" y="0"/>
                </a:moveTo>
                <a:lnTo>
                  <a:pt x="11861473" y="0"/>
                </a:lnTo>
                <a:lnTo>
                  <a:pt x="11861473" y="4581525"/>
                </a:lnTo>
                <a:lnTo>
                  <a:pt x="0" y="4581525"/>
                </a:lnTo>
                <a:lnTo>
                  <a:pt x="0" y="0"/>
                </a:lnTo>
                <a:close/>
              </a:path>
            </a:pathLst>
          </a:custGeom>
          <a:blipFill>
            <a:blip r:embed="rId3"/>
            <a:stretch>
              <a:fillRect l="-5629" t="0" r="-34825" b="0"/>
            </a:stretch>
          </a:blipFill>
        </p:spPr>
      </p:sp>
      <p:sp>
        <p:nvSpPr>
          <p:cNvPr name="Freeform 8" id="8"/>
          <p:cNvSpPr/>
          <p:nvPr/>
        </p:nvSpPr>
        <p:spPr>
          <a:xfrm flipH="false" flipV="false" rot="0">
            <a:off x="13158595" y="583247"/>
            <a:ext cx="5129405" cy="5129405"/>
          </a:xfrm>
          <a:custGeom>
            <a:avLst/>
            <a:gdLst/>
            <a:ahLst/>
            <a:cxnLst/>
            <a:rect r="r" b="b" t="t" l="l"/>
            <a:pathLst>
              <a:path h="5129405" w="5129405">
                <a:moveTo>
                  <a:pt x="0" y="0"/>
                </a:moveTo>
                <a:lnTo>
                  <a:pt x="5129405" y="0"/>
                </a:lnTo>
                <a:lnTo>
                  <a:pt x="5129405" y="5129406"/>
                </a:lnTo>
                <a:lnTo>
                  <a:pt x="0" y="5129406"/>
                </a:lnTo>
                <a:lnTo>
                  <a:pt x="0" y="0"/>
                </a:lnTo>
                <a:close/>
              </a:path>
            </a:pathLst>
          </a:custGeom>
          <a:blipFill>
            <a:blip r:embed="rId4"/>
            <a:stretch>
              <a:fillRect l="0" t="0" r="0" b="0"/>
            </a:stretch>
          </a:blipFill>
        </p:spPr>
      </p:sp>
      <p:sp>
        <p:nvSpPr>
          <p:cNvPr name="TextBox 9" id="9"/>
          <p:cNvSpPr txBox="true"/>
          <p:nvPr/>
        </p:nvSpPr>
        <p:spPr>
          <a:xfrm rot="0">
            <a:off x="3622060" y="-295275"/>
            <a:ext cx="1104387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UNIT TEXT EXAMPLES</a:t>
            </a:r>
          </a:p>
        </p:txBody>
      </p:sp>
      <p:sp>
        <p:nvSpPr>
          <p:cNvPr name="TextBox 10" id="10"/>
          <p:cNvSpPr txBox="true"/>
          <p:nvPr/>
        </p:nvSpPr>
        <p:spPr>
          <a:xfrm rot="0">
            <a:off x="2992808" y="6778969"/>
            <a:ext cx="12302384" cy="2530475"/>
          </a:xfrm>
          <a:prstGeom prst="rect">
            <a:avLst/>
          </a:prstGeom>
        </p:spPr>
        <p:txBody>
          <a:bodyPr anchor="t" rtlCol="false" tIns="0" lIns="0" bIns="0" rIns="0">
            <a:spAutoFit/>
          </a:bodyPr>
          <a:lstStyle/>
          <a:p>
            <a:pPr algn="ctr">
              <a:lnSpc>
                <a:spcPts val="4900"/>
              </a:lnSpc>
              <a:spcBef>
                <a:spcPct val="0"/>
              </a:spcBef>
            </a:pPr>
            <a:r>
              <a:rPr lang="en-US" sz="3500">
                <a:solidFill>
                  <a:srgbClr val="794141"/>
                </a:solidFill>
                <a:latin typeface="Futura"/>
                <a:ea typeface="Futura"/>
                <a:cs typeface="Futura"/>
                <a:sym typeface="Futura"/>
              </a:rPr>
              <a:t>This unit test verifies that the joke datasets are loaded correctly.</a:t>
            </a:r>
          </a:p>
          <a:p>
            <a:pPr algn="ctr">
              <a:lnSpc>
                <a:spcPts val="4900"/>
              </a:lnSpc>
              <a:spcBef>
                <a:spcPct val="0"/>
              </a:spcBef>
            </a:pPr>
          </a:p>
          <a:p>
            <a:pPr algn="ctr">
              <a:lnSpc>
                <a:spcPts val="4900"/>
              </a:lnSpc>
              <a:spcBef>
                <a:spcPct val="0"/>
              </a:spcBef>
            </a:pPr>
            <a:r>
              <a:rPr lang="en-US" sz="3500">
                <a:solidFill>
                  <a:srgbClr val="794141"/>
                </a:solidFill>
                <a:latin typeface="Futura"/>
                <a:ea typeface="Futura"/>
                <a:cs typeface="Futura"/>
                <a:sym typeface="Futura"/>
              </a:rPr>
              <a:t>The test uses a mock function to simulate the loading process and ensures the data is properly loaded.</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1853967"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3629161" y="1999410"/>
            <a:ext cx="11029679" cy="4582581"/>
          </a:xfrm>
          <a:custGeom>
            <a:avLst/>
            <a:gdLst/>
            <a:ahLst/>
            <a:cxnLst/>
            <a:rect r="r" b="b" t="t" l="l"/>
            <a:pathLst>
              <a:path h="4582581" w="11029679">
                <a:moveTo>
                  <a:pt x="0" y="0"/>
                </a:moveTo>
                <a:lnTo>
                  <a:pt x="11029678" y="0"/>
                </a:lnTo>
                <a:lnTo>
                  <a:pt x="11029678" y="4582581"/>
                </a:lnTo>
                <a:lnTo>
                  <a:pt x="0" y="4582581"/>
                </a:lnTo>
                <a:lnTo>
                  <a:pt x="0" y="0"/>
                </a:lnTo>
                <a:close/>
              </a:path>
            </a:pathLst>
          </a:custGeom>
          <a:blipFill>
            <a:blip r:embed="rId3"/>
            <a:stretch>
              <a:fillRect l="-6020" t="0" r="-47860" b="0"/>
            </a:stretch>
          </a:blipFill>
        </p:spPr>
      </p:sp>
      <p:sp>
        <p:nvSpPr>
          <p:cNvPr name="TextBox 8" id="8"/>
          <p:cNvSpPr txBox="true"/>
          <p:nvPr/>
        </p:nvSpPr>
        <p:spPr>
          <a:xfrm rot="0">
            <a:off x="2229636" y="-295275"/>
            <a:ext cx="13828728"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MODEL INTEGRATION TESTS</a:t>
            </a:r>
          </a:p>
        </p:txBody>
      </p:sp>
      <p:sp>
        <p:nvSpPr>
          <p:cNvPr name="TextBox 9" id="9"/>
          <p:cNvSpPr txBox="true"/>
          <p:nvPr/>
        </p:nvSpPr>
        <p:spPr>
          <a:xfrm rot="0">
            <a:off x="3126358" y="6826579"/>
            <a:ext cx="12035285" cy="3149600"/>
          </a:xfrm>
          <a:prstGeom prst="rect">
            <a:avLst/>
          </a:prstGeom>
        </p:spPr>
        <p:txBody>
          <a:bodyPr anchor="t" rtlCol="false" tIns="0" lIns="0" bIns="0" rIns="0">
            <a:spAutoFit/>
          </a:bodyPr>
          <a:lstStyle/>
          <a:p>
            <a:pPr algn="ctr">
              <a:lnSpc>
                <a:spcPts val="4900"/>
              </a:lnSpc>
              <a:spcBef>
                <a:spcPct val="0"/>
              </a:spcBef>
            </a:pPr>
            <a:r>
              <a:rPr lang="en-US" sz="3500">
                <a:solidFill>
                  <a:srgbClr val="794141"/>
                </a:solidFill>
                <a:latin typeface="Futura"/>
                <a:ea typeface="Futura"/>
                <a:cs typeface="Futura"/>
                <a:sym typeface="Futura"/>
              </a:rPr>
              <a:t>This integration test checks if the GPT-2 model can generate a joke properly.</a:t>
            </a:r>
          </a:p>
          <a:p>
            <a:pPr algn="ctr">
              <a:lnSpc>
                <a:spcPts val="4900"/>
              </a:lnSpc>
              <a:spcBef>
                <a:spcPct val="0"/>
              </a:spcBef>
            </a:pPr>
          </a:p>
          <a:p>
            <a:pPr algn="ctr">
              <a:lnSpc>
                <a:spcPts val="4900"/>
              </a:lnSpc>
              <a:spcBef>
                <a:spcPct val="0"/>
              </a:spcBef>
            </a:pPr>
            <a:r>
              <a:rPr lang="en-US" sz="3500">
                <a:solidFill>
                  <a:srgbClr val="794141"/>
                </a:solidFill>
                <a:latin typeface="Futura"/>
                <a:ea typeface="Futura"/>
                <a:cs typeface="Futura"/>
                <a:sym typeface="Futura"/>
              </a:rPr>
              <a:t>It uses mock objects for the model and tokenizer to avoid actual model loading.</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1853967"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4244147" y="1907828"/>
            <a:ext cx="9799705" cy="5082169"/>
          </a:xfrm>
          <a:custGeom>
            <a:avLst/>
            <a:gdLst/>
            <a:ahLst/>
            <a:cxnLst/>
            <a:rect r="r" b="b" t="t" l="l"/>
            <a:pathLst>
              <a:path h="5082169" w="9799705">
                <a:moveTo>
                  <a:pt x="0" y="0"/>
                </a:moveTo>
                <a:lnTo>
                  <a:pt x="9799706" y="0"/>
                </a:lnTo>
                <a:lnTo>
                  <a:pt x="9799706" y="5082170"/>
                </a:lnTo>
                <a:lnTo>
                  <a:pt x="0" y="5082170"/>
                </a:lnTo>
                <a:lnTo>
                  <a:pt x="0" y="0"/>
                </a:lnTo>
                <a:close/>
              </a:path>
            </a:pathLst>
          </a:custGeom>
          <a:blipFill>
            <a:blip r:embed="rId3"/>
            <a:stretch>
              <a:fillRect l="-4616" t="0" r="-26675" b="0"/>
            </a:stretch>
          </a:blipFill>
        </p:spPr>
      </p:sp>
      <p:sp>
        <p:nvSpPr>
          <p:cNvPr name="Freeform 8" id="8"/>
          <p:cNvSpPr/>
          <p:nvPr/>
        </p:nvSpPr>
        <p:spPr>
          <a:xfrm flipH="false" flipV="false" rot="0">
            <a:off x="14329866" y="1028700"/>
            <a:ext cx="3635496" cy="5456654"/>
          </a:xfrm>
          <a:custGeom>
            <a:avLst/>
            <a:gdLst/>
            <a:ahLst/>
            <a:cxnLst/>
            <a:rect r="r" b="b" t="t" l="l"/>
            <a:pathLst>
              <a:path h="5456654" w="3635496">
                <a:moveTo>
                  <a:pt x="0" y="0"/>
                </a:moveTo>
                <a:lnTo>
                  <a:pt x="3635496" y="0"/>
                </a:lnTo>
                <a:lnTo>
                  <a:pt x="3635496" y="5456654"/>
                </a:lnTo>
                <a:lnTo>
                  <a:pt x="0" y="5456654"/>
                </a:lnTo>
                <a:lnTo>
                  <a:pt x="0" y="0"/>
                </a:lnTo>
                <a:close/>
              </a:path>
            </a:pathLst>
          </a:custGeom>
          <a:blipFill>
            <a:blip r:embed="rId4"/>
            <a:stretch>
              <a:fillRect l="0" t="0" r="0" b="0"/>
            </a:stretch>
          </a:blipFill>
        </p:spPr>
      </p:sp>
      <p:sp>
        <p:nvSpPr>
          <p:cNvPr name="TextBox 9" id="9"/>
          <p:cNvSpPr txBox="true"/>
          <p:nvPr/>
        </p:nvSpPr>
        <p:spPr>
          <a:xfrm rot="0">
            <a:off x="1741383" y="-295275"/>
            <a:ext cx="14805233"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API TEST IMPLEMENTATION</a:t>
            </a:r>
          </a:p>
        </p:txBody>
      </p:sp>
      <p:sp>
        <p:nvSpPr>
          <p:cNvPr name="TextBox 10" id="10"/>
          <p:cNvSpPr txBox="true"/>
          <p:nvPr/>
        </p:nvSpPr>
        <p:spPr>
          <a:xfrm rot="0">
            <a:off x="3126358" y="7314831"/>
            <a:ext cx="12035285" cy="2530475"/>
          </a:xfrm>
          <a:prstGeom prst="rect">
            <a:avLst/>
          </a:prstGeom>
        </p:spPr>
        <p:txBody>
          <a:bodyPr anchor="t" rtlCol="false" tIns="0" lIns="0" bIns="0" rIns="0">
            <a:spAutoFit/>
          </a:bodyPr>
          <a:lstStyle/>
          <a:p>
            <a:pPr algn="ctr">
              <a:lnSpc>
                <a:spcPts val="4900"/>
              </a:lnSpc>
              <a:spcBef>
                <a:spcPct val="0"/>
              </a:spcBef>
            </a:pPr>
            <a:r>
              <a:rPr lang="en-US" sz="3500">
                <a:solidFill>
                  <a:srgbClr val="794141"/>
                </a:solidFill>
                <a:latin typeface="Futura"/>
                <a:ea typeface="Futura"/>
                <a:cs typeface="Futura"/>
                <a:sym typeface="Futura"/>
              </a:rPr>
              <a:t>This test ensures that the API endpoint for joke generation works as expected.</a:t>
            </a:r>
          </a:p>
          <a:p>
            <a:pPr algn="ctr">
              <a:lnSpc>
                <a:spcPts val="4900"/>
              </a:lnSpc>
              <a:spcBef>
                <a:spcPct val="0"/>
              </a:spcBef>
            </a:pPr>
          </a:p>
          <a:p>
            <a:pPr algn="ctr">
              <a:lnSpc>
                <a:spcPts val="4900"/>
              </a:lnSpc>
              <a:spcBef>
                <a:spcPct val="0"/>
              </a:spcBef>
            </a:pPr>
            <a:r>
              <a:rPr lang="en-US" sz="3500">
                <a:solidFill>
                  <a:srgbClr val="794141"/>
                </a:solidFill>
                <a:latin typeface="Futura"/>
                <a:ea typeface="Futura"/>
                <a:cs typeface="Futura"/>
                <a:sym typeface="Futura"/>
              </a:rPr>
              <a:t>It validates the response structure and content.</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1853967" y="7619796"/>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8941741" y="-3784296"/>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7" id="7"/>
          <p:cNvSpPr/>
          <p:nvPr/>
        </p:nvSpPr>
        <p:spPr>
          <a:xfrm flipH="false" flipV="false" rot="0">
            <a:off x="4603529" y="1907828"/>
            <a:ext cx="9080941" cy="4940415"/>
          </a:xfrm>
          <a:custGeom>
            <a:avLst/>
            <a:gdLst/>
            <a:ahLst/>
            <a:cxnLst/>
            <a:rect r="r" b="b" t="t" l="l"/>
            <a:pathLst>
              <a:path h="4940415" w="9080941">
                <a:moveTo>
                  <a:pt x="0" y="0"/>
                </a:moveTo>
                <a:lnTo>
                  <a:pt x="9080942" y="0"/>
                </a:lnTo>
                <a:lnTo>
                  <a:pt x="9080942" y="4940415"/>
                </a:lnTo>
                <a:lnTo>
                  <a:pt x="0" y="4940415"/>
                </a:lnTo>
                <a:lnTo>
                  <a:pt x="0" y="0"/>
                </a:lnTo>
                <a:close/>
              </a:path>
            </a:pathLst>
          </a:custGeom>
          <a:blipFill>
            <a:blip r:embed="rId3"/>
            <a:stretch>
              <a:fillRect l="-4840" t="0" r="-54585" b="0"/>
            </a:stretch>
          </a:blipFill>
        </p:spPr>
      </p:sp>
      <p:sp>
        <p:nvSpPr>
          <p:cNvPr name="TextBox 8" id="8"/>
          <p:cNvSpPr txBox="true"/>
          <p:nvPr/>
        </p:nvSpPr>
        <p:spPr>
          <a:xfrm rot="0">
            <a:off x="3622060" y="-295275"/>
            <a:ext cx="1104387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ERROR HANDLING TESTS</a:t>
            </a:r>
          </a:p>
        </p:txBody>
      </p:sp>
      <p:sp>
        <p:nvSpPr>
          <p:cNvPr name="TextBox 9" id="9"/>
          <p:cNvSpPr txBox="true"/>
          <p:nvPr/>
        </p:nvSpPr>
        <p:spPr>
          <a:xfrm rot="0">
            <a:off x="3126358" y="7000643"/>
            <a:ext cx="12035285" cy="3149600"/>
          </a:xfrm>
          <a:prstGeom prst="rect">
            <a:avLst/>
          </a:prstGeom>
        </p:spPr>
        <p:txBody>
          <a:bodyPr anchor="t" rtlCol="false" tIns="0" lIns="0" bIns="0" rIns="0">
            <a:spAutoFit/>
          </a:bodyPr>
          <a:lstStyle/>
          <a:p>
            <a:pPr algn="ctr">
              <a:lnSpc>
                <a:spcPts val="4900"/>
              </a:lnSpc>
              <a:spcBef>
                <a:spcPct val="0"/>
              </a:spcBef>
            </a:pPr>
            <a:r>
              <a:rPr lang="en-US" sz="3500">
                <a:solidFill>
                  <a:srgbClr val="794141"/>
                </a:solidFill>
                <a:latin typeface="Futura"/>
                <a:ea typeface="Futura"/>
                <a:cs typeface="Futura"/>
                <a:sym typeface="Futura"/>
              </a:rPr>
              <a:t>This test verifies how the system handles errors in joke generation.</a:t>
            </a:r>
          </a:p>
          <a:p>
            <a:pPr algn="ctr">
              <a:lnSpc>
                <a:spcPts val="4900"/>
              </a:lnSpc>
              <a:spcBef>
                <a:spcPct val="0"/>
              </a:spcBef>
            </a:pPr>
          </a:p>
          <a:p>
            <a:pPr algn="ctr">
              <a:lnSpc>
                <a:spcPts val="4900"/>
              </a:lnSpc>
              <a:spcBef>
                <a:spcPct val="0"/>
              </a:spcBef>
            </a:pPr>
            <a:r>
              <a:rPr lang="en-US" sz="3500">
                <a:solidFill>
                  <a:srgbClr val="794141"/>
                </a:solidFill>
                <a:latin typeface="Futura"/>
                <a:ea typeface="Futura"/>
                <a:cs typeface="Futura"/>
                <a:sym typeface="Futura"/>
              </a:rPr>
              <a:t>It ensures that a proper error message is returned when a failure occurs.</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2010529" y="8756043"/>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2513701">
            <a:off x="-10240309" y="-4353388"/>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7" id="7"/>
          <p:cNvSpPr txBox="true"/>
          <p:nvPr/>
        </p:nvSpPr>
        <p:spPr>
          <a:xfrm rot="0">
            <a:off x="3622060" y="-295275"/>
            <a:ext cx="1104387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TEST RESULTS - 1</a:t>
            </a:r>
          </a:p>
        </p:txBody>
      </p:sp>
      <p:sp>
        <p:nvSpPr>
          <p:cNvPr name="Freeform 8" id="8"/>
          <p:cNvSpPr/>
          <p:nvPr/>
        </p:nvSpPr>
        <p:spPr>
          <a:xfrm flipH="false" flipV="false" rot="0">
            <a:off x="475466" y="1028700"/>
            <a:ext cx="9291642" cy="9024507"/>
          </a:xfrm>
          <a:custGeom>
            <a:avLst/>
            <a:gdLst/>
            <a:ahLst/>
            <a:cxnLst/>
            <a:rect r="r" b="b" t="t" l="l"/>
            <a:pathLst>
              <a:path h="9024507" w="9291642">
                <a:moveTo>
                  <a:pt x="0" y="0"/>
                </a:moveTo>
                <a:lnTo>
                  <a:pt x="9291642" y="0"/>
                </a:lnTo>
                <a:lnTo>
                  <a:pt x="9291642" y="9024507"/>
                </a:lnTo>
                <a:lnTo>
                  <a:pt x="0" y="9024507"/>
                </a:lnTo>
                <a:lnTo>
                  <a:pt x="0" y="0"/>
                </a:lnTo>
                <a:close/>
              </a:path>
            </a:pathLst>
          </a:custGeom>
          <a:blipFill>
            <a:blip r:embed="rId3"/>
            <a:stretch>
              <a:fillRect l="0" t="0" r="0" b="0"/>
            </a:stretch>
          </a:blipFill>
        </p:spPr>
      </p:sp>
      <p:sp>
        <p:nvSpPr>
          <p:cNvPr name="TextBox 9" id="9"/>
          <p:cNvSpPr txBox="true"/>
          <p:nvPr/>
        </p:nvSpPr>
        <p:spPr>
          <a:xfrm rot="0">
            <a:off x="9767108" y="2568575"/>
            <a:ext cx="7492192" cy="5006975"/>
          </a:xfrm>
          <a:prstGeom prst="rect">
            <a:avLst/>
          </a:prstGeom>
        </p:spPr>
        <p:txBody>
          <a:bodyPr anchor="t" rtlCol="false" tIns="0" lIns="0" bIns="0" rIns="0">
            <a:spAutoFit/>
          </a:bodyPr>
          <a:lstStyle/>
          <a:p>
            <a:pPr algn="ctr">
              <a:lnSpc>
                <a:spcPts val="4900"/>
              </a:lnSpc>
              <a:spcBef>
                <a:spcPct val="0"/>
              </a:spcBef>
            </a:pPr>
            <a:r>
              <a:rPr lang="en-US" sz="3500">
                <a:solidFill>
                  <a:srgbClr val="794141"/>
                </a:solidFill>
                <a:latin typeface="Futura"/>
                <a:ea typeface="Futura"/>
                <a:cs typeface="Futura"/>
                <a:sym typeface="Futura"/>
              </a:rPr>
              <a:t>This page displays the results of the automated test suite for the Turkish Joke Generator application. The test suite is designed to ensure the correct functionality of various components, including data loading, text processing, model integration, API endpoints, and error handling.</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8757181">
            <a:off x="12010529" y="8756043"/>
            <a:ext cx="10497541" cy="8774703"/>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1024015">
            <a:off x="-11376556" y="-5865818"/>
            <a:ext cx="14110350" cy="11384249"/>
            <a:chOff x="0" y="0"/>
            <a:chExt cx="4871263" cy="3930141"/>
          </a:xfrm>
        </p:grpSpPr>
        <p:sp>
          <p:nvSpPr>
            <p:cNvPr name="Freeform 5" id="5"/>
            <p:cNvSpPr/>
            <p:nvPr/>
          </p:nvSpPr>
          <p:spPr>
            <a:xfrm flipH="false" flipV="false" rot="0">
              <a:off x="0" y="0"/>
              <a:ext cx="4871263" cy="3930142"/>
            </a:xfrm>
            <a:custGeom>
              <a:avLst/>
              <a:gdLst/>
              <a:ahLst/>
              <a:cxnLst/>
              <a:rect r="r" b="b" t="t" l="l"/>
              <a:pathLst>
                <a:path h="3930142" w="4871263">
                  <a:moveTo>
                    <a:pt x="4435531" y="1161069"/>
                  </a:moveTo>
                  <a:cubicBezTo>
                    <a:pt x="4678846" y="1174250"/>
                    <a:pt x="4871263" y="1336008"/>
                    <a:pt x="4868780" y="1585237"/>
                  </a:cubicBezTo>
                  <a:cubicBezTo>
                    <a:pt x="4866298" y="1822483"/>
                    <a:pt x="4666432" y="2014198"/>
                    <a:pt x="4419393" y="2014198"/>
                  </a:cubicBezTo>
                  <a:cubicBezTo>
                    <a:pt x="4212078" y="2038162"/>
                    <a:pt x="3808623" y="2172362"/>
                    <a:pt x="3976212" y="2455140"/>
                  </a:cubicBezTo>
                  <a:cubicBezTo>
                    <a:pt x="4056903" y="2591737"/>
                    <a:pt x="4162422" y="2661233"/>
                    <a:pt x="4166146" y="2832578"/>
                  </a:cubicBezTo>
                  <a:cubicBezTo>
                    <a:pt x="4172353" y="3114158"/>
                    <a:pt x="3888072" y="3375368"/>
                    <a:pt x="3592619" y="3305872"/>
                  </a:cubicBezTo>
                  <a:cubicBezTo>
                    <a:pt x="3509444" y="3286701"/>
                    <a:pt x="3431236" y="3247160"/>
                    <a:pt x="3353028" y="3216006"/>
                  </a:cubicBezTo>
                  <a:cubicBezTo>
                    <a:pt x="3006677" y="3075815"/>
                    <a:pt x="2623083" y="3130933"/>
                    <a:pt x="2313974" y="3332233"/>
                  </a:cubicBezTo>
                  <a:cubicBezTo>
                    <a:pt x="2053280" y="3501181"/>
                    <a:pt x="1862103" y="3764788"/>
                    <a:pt x="1545546" y="3845068"/>
                  </a:cubicBezTo>
                  <a:cubicBezTo>
                    <a:pt x="1209126" y="3930142"/>
                    <a:pt x="836705" y="3858249"/>
                    <a:pt x="569804" y="3640174"/>
                  </a:cubicBezTo>
                  <a:cubicBezTo>
                    <a:pt x="341386" y="3450856"/>
                    <a:pt x="194900" y="3165681"/>
                    <a:pt x="197383" y="2875713"/>
                  </a:cubicBezTo>
                  <a:cubicBezTo>
                    <a:pt x="199866" y="2570169"/>
                    <a:pt x="357524" y="2292183"/>
                    <a:pt x="415870" y="1996224"/>
                  </a:cubicBezTo>
                  <a:cubicBezTo>
                    <a:pt x="449388" y="1822483"/>
                    <a:pt x="449388" y="1634364"/>
                    <a:pt x="384835" y="1466614"/>
                  </a:cubicBezTo>
                  <a:cubicBezTo>
                    <a:pt x="319040" y="1300062"/>
                    <a:pt x="173796" y="1195817"/>
                    <a:pt x="88140" y="1042446"/>
                  </a:cubicBezTo>
                  <a:cubicBezTo>
                    <a:pt x="32276" y="942994"/>
                    <a:pt x="0" y="827966"/>
                    <a:pt x="0" y="706946"/>
                  </a:cubicBezTo>
                  <a:cubicBezTo>
                    <a:pt x="0" y="316328"/>
                    <a:pt x="327730" y="0"/>
                    <a:pt x="732427" y="0"/>
                  </a:cubicBezTo>
                  <a:cubicBezTo>
                    <a:pt x="846636" y="0"/>
                    <a:pt x="960846" y="26361"/>
                    <a:pt x="1062640" y="75487"/>
                  </a:cubicBezTo>
                  <a:cubicBezTo>
                    <a:pt x="1243885" y="164155"/>
                    <a:pt x="1355612" y="334302"/>
                    <a:pt x="1535615" y="426564"/>
                  </a:cubicBezTo>
                  <a:cubicBezTo>
                    <a:pt x="1837276" y="581134"/>
                    <a:pt x="2100453" y="493664"/>
                    <a:pt x="2413286" y="439744"/>
                  </a:cubicBezTo>
                  <a:cubicBezTo>
                    <a:pt x="2611911" y="404996"/>
                    <a:pt x="2865157" y="407393"/>
                    <a:pt x="3047643" y="502052"/>
                  </a:cubicBezTo>
                  <a:cubicBezTo>
                    <a:pt x="3199094" y="579935"/>
                    <a:pt x="3285992" y="741694"/>
                    <a:pt x="3364200" y="881885"/>
                  </a:cubicBezTo>
                  <a:cubicBezTo>
                    <a:pt x="3580205" y="1265314"/>
                    <a:pt x="4039524" y="1141898"/>
                    <a:pt x="4421875" y="1159871"/>
                  </a:cubicBezTo>
                  <a:cubicBezTo>
                    <a:pt x="4428083" y="1159871"/>
                    <a:pt x="4431807" y="1161069"/>
                    <a:pt x="4435531" y="1161069"/>
                  </a:cubicBezTo>
                  <a:close/>
                </a:path>
              </a:pathLst>
            </a:custGeom>
            <a:solidFill>
              <a:srgbClr val="FF7E00"/>
            </a:solidFill>
            <a:ln w="12700">
              <a:solidFill>
                <a:srgbClr val="000000"/>
              </a:solidFill>
            </a:ln>
          </p:spPr>
        </p:sp>
      </p:grpSp>
      <p:sp>
        <p:nvSpPr>
          <p:cNvPr name="Freeform 6" id="6"/>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7" id="7"/>
          <p:cNvSpPr txBox="true"/>
          <p:nvPr/>
        </p:nvSpPr>
        <p:spPr>
          <a:xfrm rot="0">
            <a:off x="3622060" y="-295275"/>
            <a:ext cx="1104387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TEST RESULTS - 2 </a:t>
            </a:r>
          </a:p>
        </p:txBody>
      </p:sp>
      <p:sp>
        <p:nvSpPr>
          <p:cNvPr name="Freeform 8" id="8"/>
          <p:cNvSpPr/>
          <p:nvPr/>
        </p:nvSpPr>
        <p:spPr>
          <a:xfrm flipH="false" flipV="false" rot="0">
            <a:off x="9734183" y="1028700"/>
            <a:ext cx="9291642" cy="9024507"/>
          </a:xfrm>
          <a:custGeom>
            <a:avLst/>
            <a:gdLst/>
            <a:ahLst/>
            <a:cxnLst/>
            <a:rect r="r" b="b" t="t" l="l"/>
            <a:pathLst>
              <a:path h="9024507" w="9291642">
                <a:moveTo>
                  <a:pt x="0" y="0"/>
                </a:moveTo>
                <a:lnTo>
                  <a:pt x="9291642" y="0"/>
                </a:lnTo>
                <a:lnTo>
                  <a:pt x="9291642" y="9024507"/>
                </a:lnTo>
                <a:lnTo>
                  <a:pt x="0" y="9024507"/>
                </a:lnTo>
                <a:lnTo>
                  <a:pt x="0" y="0"/>
                </a:lnTo>
                <a:close/>
              </a:path>
            </a:pathLst>
          </a:custGeom>
          <a:blipFill>
            <a:blip r:embed="rId3"/>
            <a:stretch>
              <a:fillRect l="0" t="0" r="0" b="0"/>
            </a:stretch>
          </a:blipFill>
        </p:spPr>
      </p:sp>
      <p:sp>
        <p:nvSpPr>
          <p:cNvPr name="TextBox 9" id="9"/>
          <p:cNvSpPr txBox="true"/>
          <p:nvPr/>
        </p:nvSpPr>
        <p:spPr>
          <a:xfrm rot="0">
            <a:off x="558531" y="1057275"/>
            <a:ext cx="8115300" cy="8048625"/>
          </a:xfrm>
          <a:prstGeom prst="rect">
            <a:avLst/>
          </a:prstGeom>
        </p:spPr>
        <p:txBody>
          <a:bodyPr anchor="t" rtlCol="false" tIns="0" lIns="0" bIns="0" rIns="0">
            <a:spAutoFit/>
          </a:bodyPr>
          <a:lstStyle/>
          <a:p>
            <a:pPr algn="ctr">
              <a:lnSpc>
                <a:spcPts val="4200"/>
              </a:lnSpc>
              <a:spcBef>
                <a:spcPct val="0"/>
              </a:spcBef>
            </a:pPr>
            <a:r>
              <a:rPr lang="en-US" sz="3000">
                <a:solidFill>
                  <a:srgbClr val="794141"/>
                </a:solidFill>
                <a:latin typeface="Futura"/>
                <a:ea typeface="Futura"/>
                <a:cs typeface="Futura"/>
                <a:sym typeface="Futura"/>
              </a:rPr>
              <a:t>Total Tests: 11</a:t>
            </a:r>
          </a:p>
          <a:p>
            <a:pPr algn="ctr">
              <a:lnSpc>
                <a:spcPts val="4200"/>
              </a:lnSpc>
              <a:spcBef>
                <a:spcPct val="0"/>
              </a:spcBef>
            </a:pPr>
            <a:r>
              <a:rPr lang="en-US" sz="3000">
                <a:solidFill>
                  <a:srgbClr val="794141"/>
                </a:solidFill>
                <a:latin typeface="Futura"/>
                <a:ea typeface="Futura"/>
                <a:cs typeface="Futura"/>
                <a:sym typeface="Futura"/>
              </a:rPr>
              <a:t>The test suite consists of 11 individual test cases, covering different aspects of the application.</a:t>
            </a:r>
          </a:p>
          <a:p>
            <a:pPr algn="ctr">
              <a:lnSpc>
                <a:spcPts val="4200"/>
              </a:lnSpc>
              <a:spcBef>
                <a:spcPct val="0"/>
              </a:spcBef>
            </a:pPr>
          </a:p>
          <a:p>
            <a:pPr algn="ctr">
              <a:lnSpc>
                <a:spcPts val="4200"/>
              </a:lnSpc>
              <a:spcBef>
                <a:spcPct val="0"/>
              </a:spcBef>
            </a:pPr>
            <a:r>
              <a:rPr lang="en-US" sz="3000">
                <a:solidFill>
                  <a:srgbClr val="794141"/>
                </a:solidFill>
                <a:latin typeface="Futura"/>
                <a:ea typeface="Futura"/>
                <a:cs typeface="Futura"/>
                <a:sym typeface="Futura"/>
              </a:rPr>
              <a:t>Passed: 11</a:t>
            </a:r>
          </a:p>
          <a:p>
            <a:pPr algn="ctr">
              <a:lnSpc>
                <a:spcPts val="4200"/>
              </a:lnSpc>
              <a:spcBef>
                <a:spcPct val="0"/>
              </a:spcBef>
            </a:pPr>
            <a:r>
              <a:rPr lang="en-US" sz="3000">
                <a:solidFill>
                  <a:srgbClr val="794141"/>
                </a:solidFill>
                <a:latin typeface="Futura"/>
                <a:ea typeface="Futura"/>
                <a:cs typeface="Futura"/>
                <a:sym typeface="Futura"/>
              </a:rPr>
              <a:t>All tests passed successfully, indicating that the application functions as expected.</a:t>
            </a:r>
          </a:p>
          <a:p>
            <a:pPr algn="ctr">
              <a:lnSpc>
                <a:spcPts val="4200"/>
              </a:lnSpc>
              <a:spcBef>
                <a:spcPct val="0"/>
              </a:spcBef>
            </a:pPr>
          </a:p>
          <a:p>
            <a:pPr algn="ctr">
              <a:lnSpc>
                <a:spcPts val="4200"/>
              </a:lnSpc>
              <a:spcBef>
                <a:spcPct val="0"/>
              </a:spcBef>
            </a:pPr>
            <a:r>
              <a:rPr lang="en-US" sz="3000">
                <a:solidFill>
                  <a:srgbClr val="794141"/>
                </a:solidFill>
                <a:latin typeface="Futura"/>
                <a:ea typeface="Futura"/>
                <a:cs typeface="Futura"/>
                <a:sym typeface="Futura"/>
              </a:rPr>
              <a:t>Failed: 0</a:t>
            </a:r>
          </a:p>
          <a:p>
            <a:pPr algn="ctr">
              <a:lnSpc>
                <a:spcPts val="4200"/>
              </a:lnSpc>
              <a:spcBef>
                <a:spcPct val="0"/>
              </a:spcBef>
            </a:pPr>
            <a:r>
              <a:rPr lang="en-US" sz="3000">
                <a:solidFill>
                  <a:srgbClr val="794141"/>
                </a:solidFill>
                <a:latin typeface="Futura"/>
                <a:ea typeface="Futura"/>
                <a:cs typeface="Futura"/>
                <a:sym typeface="Futura"/>
              </a:rPr>
              <a:t>No test cases failed, demonstrating the robustness of the code.</a:t>
            </a:r>
          </a:p>
          <a:p>
            <a:pPr algn="ctr">
              <a:lnSpc>
                <a:spcPts val="4200"/>
              </a:lnSpc>
              <a:spcBef>
                <a:spcPct val="0"/>
              </a:spcBef>
            </a:pPr>
          </a:p>
          <a:p>
            <a:pPr algn="ctr">
              <a:lnSpc>
                <a:spcPts val="4200"/>
              </a:lnSpc>
              <a:spcBef>
                <a:spcPct val="0"/>
              </a:spcBef>
            </a:pPr>
            <a:r>
              <a:rPr lang="en-US" sz="3000">
                <a:solidFill>
                  <a:srgbClr val="794141"/>
                </a:solidFill>
                <a:latin typeface="Futura"/>
                <a:ea typeface="Futura"/>
                <a:cs typeface="Futura"/>
                <a:sym typeface="Futura"/>
              </a:rPr>
              <a:t>Errors: 0</a:t>
            </a:r>
          </a:p>
          <a:p>
            <a:pPr algn="ctr">
              <a:lnSpc>
                <a:spcPts val="4200"/>
              </a:lnSpc>
              <a:spcBef>
                <a:spcPct val="0"/>
              </a:spcBef>
            </a:pPr>
            <a:r>
              <a:rPr lang="en-US" sz="3000">
                <a:solidFill>
                  <a:srgbClr val="794141"/>
                </a:solidFill>
                <a:latin typeface="Futura"/>
                <a:ea typeface="Futura"/>
                <a:cs typeface="Futura"/>
                <a:sym typeface="Futura"/>
              </a:rPr>
              <a:t>No errors were encountered during the test execution.</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6159770">
            <a:off x="14352699" y="7252605"/>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4" id="4"/>
          <p:cNvSpPr txBox="true"/>
          <p:nvPr/>
        </p:nvSpPr>
        <p:spPr>
          <a:xfrm rot="0">
            <a:off x="4940523" y="-352425"/>
            <a:ext cx="8731597" cy="1715393"/>
          </a:xfrm>
          <a:prstGeom prst="rect">
            <a:avLst/>
          </a:prstGeom>
        </p:spPr>
        <p:txBody>
          <a:bodyPr anchor="t" rtlCol="false" tIns="0" lIns="0" bIns="0" rIns="0">
            <a:spAutoFit/>
          </a:bodyPr>
          <a:lstStyle/>
          <a:p>
            <a:pPr algn="ctr">
              <a:lnSpc>
                <a:spcPts val="12522"/>
              </a:lnSpc>
              <a:spcBef>
                <a:spcPct val="0"/>
              </a:spcBef>
            </a:pPr>
            <a:r>
              <a:rPr lang="en-US" b="true" sz="8944">
                <a:solidFill>
                  <a:srgbClr val="794141"/>
                </a:solidFill>
                <a:latin typeface="Futura Bold"/>
                <a:ea typeface="Futura Bold"/>
                <a:cs typeface="Futura Bold"/>
                <a:sym typeface="Futura Bold"/>
              </a:rPr>
              <a:t>REFERENCES</a:t>
            </a:r>
          </a:p>
        </p:txBody>
      </p:sp>
      <p:grpSp>
        <p:nvGrpSpPr>
          <p:cNvPr name="Group 5" id="5"/>
          <p:cNvGrpSpPr/>
          <p:nvPr/>
        </p:nvGrpSpPr>
        <p:grpSpPr>
          <a:xfrm rot="-8829326">
            <a:off x="-10350731" y="-4140838"/>
            <a:ext cx="12369065" cy="10339076"/>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TextBox 8" id="8"/>
          <p:cNvSpPr txBox="true"/>
          <p:nvPr/>
        </p:nvSpPr>
        <p:spPr>
          <a:xfrm rot="0">
            <a:off x="2055831" y="1231305"/>
            <a:ext cx="14500980" cy="9055695"/>
          </a:xfrm>
          <a:prstGeom prst="rect">
            <a:avLst/>
          </a:prstGeom>
        </p:spPr>
        <p:txBody>
          <a:bodyPr anchor="t" rtlCol="false" tIns="0" lIns="0" bIns="0" rIns="0">
            <a:spAutoFit/>
          </a:bodyPr>
          <a:lstStyle/>
          <a:p>
            <a:pPr algn="ctr" marL="498332" indent="-249166" lvl="1">
              <a:lnSpc>
                <a:spcPts val="3231"/>
              </a:lnSpc>
              <a:buFont typeface="Arial"/>
              <a:buChar char="•"/>
            </a:pPr>
            <a:r>
              <a:rPr lang="en-US" sz="2308">
                <a:solidFill>
                  <a:srgbClr val="794141"/>
                </a:solidFill>
                <a:latin typeface="Futura"/>
                <a:ea typeface="Futura"/>
                <a:cs typeface="Futura"/>
                <a:sym typeface="Futura"/>
              </a:rPr>
              <a:t>Hochreiter, S., &amp; Schmidhuber, J. (1997). Long short-term memory. Neural Computation, 9(8), 1735–1780.</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Radford, A., Wu, J., Child, R., Luan, D., Amodei, D., &amp; Sutskever, I. (2019). Language Models are Unsupervised Multitask Learners. OpenAI Blog. Retrieved from https://openai.com/blog/better-language-models</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Howard, J., &amp; Ruder, S. (2018). Universal language model fine-tuning for text classification. In Proceedings of the 56th Annual Meeting of the Association for Computational Linguistics (pp. 328–339). https://doi.org/10.18653/v1/P18-1031</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Wei, J., &amp; Zou, J. (2019). EDA: Easy data augmentation techniques for boosting performance on text classification tasks. In Proceedings of the 2019 Conference on Empirical Methods in Natural Language Processing and the 9th International Joint Conference on Natural Language Processing (EMNLP-IJCNLP) (pp. 6383–6389).</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Goodfellow, I., Bengio, Y., &amp; Courville, A. (2016). Deep Learning. MIT Press.</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Grinberg, M. (2018). Flask Web Development: Developing Web Applications with Python (2nd ed.). O’Reilly Media.</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Meta Platforms. (2025). React: A JavaScript library for building user interfaces. Retrieved from https://reactjs.org/</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Schwaber, K., &amp; Sutherland, J. (2020). The Scrum Guide. Scrum.org. Retrieved from https://scrumguides.org/scrum-guide.html</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Jorgensen, P. C. (2013). Software Testing: A Craftsman’s Approach (4th ed.). Auerbach Publications.</a:t>
            </a:r>
          </a:p>
          <a:p>
            <a:pPr algn="ctr" marL="498332" indent="-249166" lvl="1">
              <a:lnSpc>
                <a:spcPts val="3231"/>
              </a:lnSpc>
              <a:spcBef>
                <a:spcPct val="0"/>
              </a:spcBef>
              <a:buFont typeface="Arial"/>
              <a:buChar char="•"/>
            </a:pPr>
            <a:r>
              <a:rPr lang="en-US" sz="2308">
                <a:solidFill>
                  <a:srgbClr val="794141"/>
                </a:solidFill>
                <a:latin typeface="Futura"/>
                <a:ea typeface="Futura"/>
                <a:cs typeface="Futura"/>
                <a:sym typeface="Futura"/>
              </a:rPr>
              <a:t>Shorten, C., &amp; Khoshgoftaar, T. M. (2019). A survey on image data augmentation for deep learning. Journal of Big Data, 6(1), 60.</a:t>
            </a:r>
          </a:p>
          <a:p>
            <a:pPr algn="ctr">
              <a:lnSpc>
                <a:spcPts val="3231"/>
              </a:lnSpc>
              <a:spcBef>
                <a:spcPct val="0"/>
              </a:spcBef>
            </a:pP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800000">
            <a:off x="12830939" y="1028700"/>
            <a:ext cx="14435403" cy="12066290"/>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4" id="4"/>
          <p:cNvSpPr txBox="true"/>
          <p:nvPr/>
        </p:nvSpPr>
        <p:spPr>
          <a:xfrm rot="0">
            <a:off x="4778202" y="1482716"/>
            <a:ext cx="8731597" cy="3305547"/>
          </a:xfrm>
          <a:prstGeom prst="rect">
            <a:avLst/>
          </a:prstGeom>
        </p:spPr>
        <p:txBody>
          <a:bodyPr anchor="t" rtlCol="false" tIns="0" lIns="0" bIns="0" rIns="0">
            <a:spAutoFit/>
          </a:bodyPr>
          <a:lstStyle/>
          <a:p>
            <a:pPr algn="ctr">
              <a:lnSpc>
                <a:spcPts val="12522"/>
              </a:lnSpc>
              <a:spcBef>
                <a:spcPct val="0"/>
              </a:spcBef>
            </a:pPr>
            <a:r>
              <a:rPr lang="en-US" b="true" sz="8944">
                <a:solidFill>
                  <a:srgbClr val="794141"/>
                </a:solidFill>
                <a:latin typeface="Futura Bold"/>
                <a:ea typeface="Futura Bold"/>
                <a:cs typeface="Futura Bold"/>
                <a:sym typeface="Futura Bold"/>
              </a:rPr>
              <a:t>THANKS FOR LISTENING</a:t>
            </a:r>
          </a:p>
        </p:txBody>
      </p:sp>
      <p:sp>
        <p:nvSpPr>
          <p:cNvPr name="TextBox 5" id="5"/>
          <p:cNvSpPr txBox="true"/>
          <p:nvPr/>
        </p:nvSpPr>
        <p:spPr>
          <a:xfrm rot="0">
            <a:off x="7310962" y="412750"/>
            <a:ext cx="3666076" cy="615950"/>
          </a:xfrm>
          <a:prstGeom prst="rect">
            <a:avLst/>
          </a:prstGeom>
        </p:spPr>
        <p:txBody>
          <a:bodyPr anchor="t" rtlCol="false" tIns="0" lIns="0" bIns="0" rIns="0">
            <a:spAutoFit/>
          </a:bodyPr>
          <a:lstStyle/>
          <a:p>
            <a:pPr algn="ctr">
              <a:lnSpc>
                <a:spcPts val="4900"/>
              </a:lnSpc>
              <a:spcBef>
                <a:spcPct val="0"/>
              </a:spcBef>
            </a:pPr>
            <a:r>
              <a:rPr lang="en-US" b="true" sz="3500">
                <a:solidFill>
                  <a:srgbClr val="794141"/>
                </a:solidFill>
                <a:latin typeface="Bebas Neue Bold"/>
                <a:ea typeface="Bebas Neue Bold"/>
                <a:cs typeface="Bebas Neue Bold"/>
                <a:sym typeface="Bebas Neue Bold"/>
              </a:rPr>
              <a:t>MALtepe university </a:t>
            </a:r>
          </a:p>
        </p:txBody>
      </p:sp>
      <p:sp>
        <p:nvSpPr>
          <p:cNvPr name="TextBox 6" id="6"/>
          <p:cNvSpPr txBox="true"/>
          <p:nvPr/>
        </p:nvSpPr>
        <p:spPr>
          <a:xfrm rot="0">
            <a:off x="6339130" y="8023225"/>
            <a:ext cx="5609740" cy="1235075"/>
          </a:xfrm>
          <a:prstGeom prst="rect">
            <a:avLst/>
          </a:prstGeom>
        </p:spPr>
        <p:txBody>
          <a:bodyPr anchor="t" rtlCol="false" tIns="0" lIns="0" bIns="0" rIns="0">
            <a:spAutoFit/>
          </a:bodyPr>
          <a:lstStyle/>
          <a:p>
            <a:pPr algn="ctr">
              <a:lnSpc>
                <a:spcPts val="4900"/>
              </a:lnSpc>
            </a:pPr>
            <a:r>
              <a:rPr lang="en-US" sz="3500" b="true">
                <a:solidFill>
                  <a:srgbClr val="794141"/>
                </a:solidFill>
                <a:latin typeface="Bebas Neue Bold"/>
                <a:ea typeface="Bebas Neue Bold"/>
                <a:cs typeface="Bebas Neue Bold"/>
                <a:sym typeface="Bebas Neue Bold"/>
              </a:rPr>
              <a:t>SE 403 </a:t>
            </a:r>
          </a:p>
          <a:p>
            <a:pPr algn="ctr">
              <a:lnSpc>
                <a:spcPts val="4900"/>
              </a:lnSpc>
              <a:spcBef>
                <a:spcPct val="0"/>
              </a:spcBef>
            </a:pPr>
            <a:r>
              <a:rPr lang="en-US" b="true" sz="3500">
                <a:solidFill>
                  <a:srgbClr val="794141"/>
                </a:solidFill>
                <a:latin typeface="Bebas Neue Bold"/>
                <a:ea typeface="Bebas Neue Bold"/>
                <a:cs typeface="Bebas Neue Bold"/>
                <a:sym typeface="Bebas Neue Bold"/>
              </a:rPr>
              <a:t>Software Project Management</a:t>
            </a:r>
          </a:p>
        </p:txBody>
      </p:sp>
      <p:grpSp>
        <p:nvGrpSpPr>
          <p:cNvPr name="Group 7" id="7"/>
          <p:cNvGrpSpPr/>
          <p:nvPr/>
        </p:nvGrpSpPr>
        <p:grpSpPr>
          <a:xfrm rot="6627281">
            <a:off x="-7428953" y="-791454"/>
            <a:ext cx="12369065" cy="10339076"/>
            <a:chOff x="0" y="0"/>
            <a:chExt cx="4983480" cy="4165600"/>
          </a:xfrm>
        </p:grpSpPr>
        <p:sp>
          <p:nvSpPr>
            <p:cNvPr name="Freeform 8" id="8"/>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2"/>
            <a:stretch>
              <a:fillRect l="0" t="0" r="0" b="0"/>
            </a:stretch>
          </a:blipFill>
        </p:spPr>
      </p:sp>
      <p:sp>
        <p:nvSpPr>
          <p:cNvPr name="Freeform 10" id="10"/>
          <p:cNvSpPr/>
          <p:nvPr/>
        </p:nvSpPr>
        <p:spPr>
          <a:xfrm flipH="false" flipV="false" rot="0">
            <a:off x="7779942" y="4378084"/>
            <a:ext cx="2728115" cy="4094732"/>
          </a:xfrm>
          <a:custGeom>
            <a:avLst/>
            <a:gdLst/>
            <a:ahLst/>
            <a:cxnLst/>
            <a:rect r="r" b="b" t="t" l="l"/>
            <a:pathLst>
              <a:path h="4094732" w="2728115">
                <a:moveTo>
                  <a:pt x="0" y="0"/>
                </a:moveTo>
                <a:lnTo>
                  <a:pt x="2728116" y="0"/>
                </a:lnTo>
                <a:lnTo>
                  <a:pt x="2728116" y="4094732"/>
                </a:lnTo>
                <a:lnTo>
                  <a:pt x="0" y="4094732"/>
                </a:lnTo>
                <a:lnTo>
                  <a:pt x="0" y="0"/>
                </a:lnTo>
                <a:close/>
              </a:path>
            </a:pathLst>
          </a:custGeom>
          <a:blipFill>
            <a:blip r:embed="rId2"/>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085910">
            <a:off x="11928190" y="-5169538"/>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4" id="4"/>
          <p:cNvSpPr/>
          <p:nvPr/>
        </p:nvSpPr>
        <p:spPr>
          <a:xfrm flipH="false" flipV="false" rot="0">
            <a:off x="-264292" y="0"/>
            <a:ext cx="4582798" cy="4582798"/>
          </a:xfrm>
          <a:custGeom>
            <a:avLst/>
            <a:gdLst/>
            <a:ahLst/>
            <a:cxnLst/>
            <a:rect r="r" b="b" t="t" l="l"/>
            <a:pathLst>
              <a:path h="4582798" w="4582798">
                <a:moveTo>
                  <a:pt x="0" y="0"/>
                </a:moveTo>
                <a:lnTo>
                  <a:pt x="4582798" y="0"/>
                </a:lnTo>
                <a:lnTo>
                  <a:pt x="4582798" y="4582798"/>
                </a:lnTo>
                <a:lnTo>
                  <a:pt x="0" y="4582798"/>
                </a:lnTo>
                <a:lnTo>
                  <a:pt x="0" y="0"/>
                </a:lnTo>
                <a:close/>
              </a:path>
            </a:pathLst>
          </a:custGeom>
          <a:blipFill>
            <a:blip r:embed="rId2"/>
            <a:stretch>
              <a:fillRect l="0" t="0" r="0" b="0"/>
            </a:stretch>
          </a:blipFill>
        </p:spPr>
      </p:sp>
      <p:sp>
        <p:nvSpPr>
          <p:cNvPr name="TextBox 5" id="5"/>
          <p:cNvSpPr txBox="true"/>
          <p:nvPr/>
        </p:nvSpPr>
        <p:spPr>
          <a:xfrm rot="0">
            <a:off x="731206" y="3337277"/>
            <a:ext cx="16825588" cy="5657850"/>
          </a:xfrm>
          <a:prstGeom prst="rect">
            <a:avLst/>
          </a:prstGeom>
        </p:spPr>
        <p:txBody>
          <a:bodyPr anchor="t" rtlCol="false" tIns="0" lIns="0" bIns="0" rIns="0">
            <a:spAutoFit/>
          </a:bodyPr>
          <a:lstStyle/>
          <a:p>
            <a:pPr algn="ctr">
              <a:lnSpc>
                <a:spcPts val="6299"/>
              </a:lnSpc>
            </a:pPr>
            <a:r>
              <a:rPr lang="en-US" sz="4500">
                <a:solidFill>
                  <a:srgbClr val="794141"/>
                </a:solidFill>
                <a:latin typeface="Futura"/>
                <a:ea typeface="Futura"/>
                <a:cs typeface="Futura"/>
                <a:sym typeface="Futura"/>
              </a:rPr>
              <a:t>The technical chall</a:t>
            </a:r>
            <a:r>
              <a:rPr lang="en-US" sz="4500">
                <a:solidFill>
                  <a:srgbClr val="794141"/>
                </a:solidFill>
                <a:latin typeface="Futura"/>
                <a:ea typeface="Futura"/>
                <a:cs typeface="Futura"/>
                <a:sym typeface="Futura"/>
              </a:rPr>
              <a:t>enges we faced were significant:</a:t>
            </a:r>
          </a:p>
          <a:p>
            <a:pPr algn="just">
              <a:lnSpc>
                <a:spcPts val="6299"/>
              </a:lnSpc>
            </a:pPr>
          </a:p>
          <a:p>
            <a:pPr algn="just" marL="971550" indent="-485775" lvl="1">
              <a:lnSpc>
                <a:spcPts val="6299"/>
              </a:lnSpc>
              <a:buFont typeface="Arial"/>
              <a:buChar char="•"/>
            </a:pPr>
            <a:r>
              <a:rPr lang="en-US" sz="4500">
                <a:solidFill>
                  <a:srgbClr val="794141"/>
                </a:solidFill>
                <a:latin typeface="Futura"/>
                <a:ea typeface="Futura"/>
                <a:cs typeface="Futura"/>
                <a:sym typeface="Futura"/>
              </a:rPr>
              <a:t>Building a comprehensive dataset of Turkish jokes</a:t>
            </a:r>
          </a:p>
          <a:p>
            <a:pPr algn="just" marL="971550" indent="-485775" lvl="1">
              <a:lnSpc>
                <a:spcPts val="6299"/>
              </a:lnSpc>
              <a:buFont typeface="Arial"/>
              <a:buChar char="•"/>
            </a:pPr>
            <a:r>
              <a:rPr lang="en-US" sz="4500">
                <a:solidFill>
                  <a:srgbClr val="794141"/>
                </a:solidFill>
                <a:latin typeface="Futura"/>
                <a:ea typeface="Futura"/>
                <a:cs typeface="Futura"/>
                <a:sym typeface="Futura"/>
              </a:rPr>
              <a:t>Fine-tuning language models for Turkish content</a:t>
            </a:r>
          </a:p>
          <a:p>
            <a:pPr algn="just" marL="971550" indent="-485775" lvl="1">
              <a:lnSpc>
                <a:spcPts val="6299"/>
              </a:lnSpc>
              <a:buFont typeface="Arial"/>
              <a:buChar char="•"/>
            </a:pPr>
            <a:r>
              <a:rPr lang="en-US" sz="4500">
                <a:solidFill>
                  <a:srgbClr val="794141"/>
                </a:solidFill>
                <a:latin typeface="Futura"/>
                <a:ea typeface="Futura"/>
                <a:cs typeface="Futura"/>
                <a:sym typeface="Futura"/>
              </a:rPr>
              <a:t>Developing evaluation metrics for humor quality</a:t>
            </a:r>
          </a:p>
          <a:p>
            <a:pPr algn="just" marL="971550" indent="-485775" lvl="1">
              <a:lnSpc>
                <a:spcPts val="6299"/>
              </a:lnSpc>
              <a:buFont typeface="Arial"/>
              <a:buChar char="•"/>
            </a:pPr>
            <a:r>
              <a:rPr lang="en-US" sz="4500">
                <a:solidFill>
                  <a:srgbClr val="794141"/>
                </a:solidFill>
                <a:latin typeface="Futura"/>
                <a:ea typeface="Futura"/>
                <a:cs typeface="Futura"/>
                <a:sym typeface="Futura"/>
              </a:rPr>
              <a:t>Creating a responsive web interface for interacting with our models</a:t>
            </a:r>
          </a:p>
        </p:txBody>
      </p:sp>
      <p:sp>
        <p:nvSpPr>
          <p:cNvPr name="TextBox 6" id="6"/>
          <p:cNvSpPr txBox="true"/>
          <p:nvPr/>
        </p:nvSpPr>
        <p:spPr>
          <a:xfrm rot="0">
            <a:off x="5173548" y="-295275"/>
            <a:ext cx="7940905" cy="1478928"/>
          </a:xfrm>
          <a:prstGeom prst="rect">
            <a:avLst/>
          </a:prstGeom>
        </p:spPr>
        <p:txBody>
          <a:bodyPr anchor="t" rtlCol="false" tIns="0" lIns="0" bIns="0" rIns="0">
            <a:spAutoFit/>
          </a:bodyPr>
          <a:lstStyle/>
          <a:p>
            <a:pPr algn="ctr">
              <a:lnSpc>
                <a:spcPts val="10884"/>
              </a:lnSpc>
              <a:spcBef>
                <a:spcPct val="0"/>
              </a:spcBef>
            </a:pPr>
            <a:r>
              <a:rPr lang="en-US" b="true" sz="7774">
                <a:solidFill>
                  <a:srgbClr val="794141"/>
                </a:solidFill>
                <a:latin typeface="Futura Bold"/>
                <a:ea typeface="Futura Bold"/>
                <a:cs typeface="Futura Bold"/>
                <a:sym typeface="Futura Bold"/>
              </a:rPr>
              <a:t>CHALLENGES</a:t>
            </a:r>
          </a:p>
        </p:txBody>
      </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9996742">
            <a:off x="-643830" y="-9513404"/>
            <a:ext cx="19575660" cy="12167154"/>
            <a:chOff x="0" y="0"/>
            <a:chExt cx="6758032" cy="4200421"/>
          </a:xfrm>
        </p:grpSpPr>
        <p:sp>
          <p:nvSpPr>
            <p:cNvPr name="Freeform 3" id="3"/>
            <p:cNvSpPr/>
            <p:nvPr/>
          </p:nvSpPr>
          <p:spPr>
            <a:xfrm flipH="false" flipV="false" rot="0">
              <a:off x="0" y="0"/>
              <a:ext cx="6758032" cy="4200421"/>
            </a:xfrm>
            <a:custGeom>
              <a:avLst/>
              <a:gdLst/>
              <a:ahLst/>
              <a:cxnLst/>
              <a:rect r="r" b="b" t="t" l="l"/>
              <a:pathLst>
                <a:path h="4200421" w="6758032">
                  <a:moveTo>
                    <a:pt x="6153529" y="1240917"/>
                  </a:moveTo>
                  <a:cubicBezTo>
                    <a:pt x="6491086" y="1255004"/>
                    <a:pt x="6758032" y="1427887"/>
                    <a:pt x="6754587" y="1694255"/>
                  </a:cubicBezTo>
                  <a:cubicBezTo>
                    <a:pt x="6751143" y="1947817"/>
                    <a:pt x="6473864" y="2152716"/>
                    <a:pt x="6131140" y="2152716"/>
                  </a:cubicBezTo>
                  <a:cubicBezTo>
                    <a:pt x="5843527" y="2178328"/>
                    <a:pt x="5283802" y="2321757"/>
                    <a:pt x="5516304" y="2623983"/>
                  </a:cubicBezTo>
                  <a:cubicBezTo>
                    <a:pt x="5628248" y="2769973"/>
                    <a:pt x="5774638" y="2844248"/>
                    <a:pt x="5779805" y="3027377"/>
                  </a:cubicBezTo>
                  <a:cubicBezTo>
                    <a:pt x="5788416" y="3328321"/>
                    <a:pt x="5394025" y="3607496"/>
                    <a:pt x="4984135" y="3533220"/>
                  </a:cubicBezTo>
                  <a:cubicBezTo>
                    <a:pt x="4868745" y="3512730"/>
                    <a:pt x="4760244" y="3470470"/>
                    <a:pt x="4651744" y="3437174"/>
                  </a:cubicBezTo>
                  <a:cubicBezTo>
                    <a:pt x="4171242" y="3287342"/>
                    <a:pt x="3639072" y="3346250"/>
                    <a:pt x="3210237" y="3561393"/>
                  </a:cubicBezTo>
                  <a:cubicBezTo>
                    <a:pt x="2848569" y="3741961"/>
                    <a:pt x="2583345" y="4023696"/>
                    <a:pt x="2144177" y="4109497"/>
                  </a:cubicBezTo>
                  <a:cubicBezTo>
                    <a:pt x="1677452" y="4200421"/>
                    <a:pt x="1160783" y="4123584"/>
                    <a:pt x="790504" y="3890512"/>
                  </a:cubicBezTo>
                  <a:cubicBezTo>
                    <a:pt x="473613" y="3688174"/>
                    <a:pt x="270390" y="3383388"/>
                    <a:pt x="273834" y="3073479"/>
                  </a:cubicBezTo>
                  <a:cubicBezTo>
                    <a:pt x="277279" y="2746922"/>
                    <a:pt x="496002" y="2449819"/>
                    <a:pt x="576947" y="2133507"/>
                  </a:cubicBezTo>
                  <a:cubicBezTo>
                    <a:pt x="623447" y="1947817"/>
                    <a:pt x="623447" y="1746760"/>
                    <a:pt x="533891" y="1567474"/>
                  </a:cubicBezTo>
                  <a:cubicBezTo>
                    <a:pt x="442613" y="1389469"/>
                    <a:pt x="241112" y="1278055"/>
                    <a:pt x="122278" y="1114136"/>
                  </a:cubicBezTo>
                  <a:cubicBezTo>
                    <a:pt x="44778" y="1007845"/>
                    <a:pt x="0" y="884906"/>
                    <a:pt x="0" y="755564"/>
                  </a:cubicBezTo>
                  <a:cubicBezTo>
                    <a:pt x="0" y="338083"/>
                    <a:pt x="454669" y="0"/>
                    <a:pt x="1016116" y="0"/>
                  </a:cubicBezTo>
                  <a:cubicBezTo>
                    <a:pt x="1174561" y="0"/>
                    <a:pt x="1333006" y="28174"/>
                    <a:pt x="1474229" y="80679"/>
                  </a:cubicBezTo>
                  <a:cubicBezTo>
                    <a:pt x="1725675" y="175444"/>
                    <a:pt x="1880676" y="357292"/>
                    <a:pt x="2130399" y="455899"/>
                  </a:cubicBezTo>
                  <a:cubicBezTo>
                    <a:pt x="2548901" y="621099"/>
                    <a:pt x="2914014" y="527614"/>
                    <a:pt x="3348016" y="469986"/>
                  </a:cubicBezTo>
                  <a:cubicBezTo>
                    <a:pt x="3623573" y="432848"/>
                    <a:pt x="3974908" y="435410"/>
                    <a:pt x="4228075" y="536578"/>
                  </a:cubicBezTo>
                  <a:cubicBezTo>
                    <a:pt x="4438187" y="619818"/>
                    <a:pt x="4558743" y="792701"/>
                    <a:pt x="4667244" y="942533"/>
                  </a:cubicBezTo>
                  <a:cubicBezTo>
                    <a:pt x="4966912" y="1352331"/>
                    <a:pt x="5604137" y="1220427"/>
                    <a:pt x="6134584" y="1239636"/>
                  </a:cubicBezTo>
                  <a:cubicBezTo>
                    <a:pt x="6143196" y="1239636"/>
                    <a:pt x="6148362" y="1240917"/>
                    <a:pt x="6153529" y="1240917"/>
                  </a:cubicBezTo>
                  <a:close/>
                </a:path>
              </a:pathLst>
            </a:custGeom>
            <a:solidFill>
              <a:srgbClr val="FF7E00"/>
            </a:solidFill>
            <a:ln w="12700">
              <a:solidFill>
                <a:srgbClr val="000000"/>
              </a:solidFill>
            </a:ln>
          </p:spPr>
        </p:sp>
      </p:grpSp>
      <p:grpSp>
        <p:nvGrpSpPr>
          <p:cNvPr name="Group 4" id="4"/>
          <p:cNvGrpSpPr/>
          <p:nvPr/>
        </p:nvGrpSpPr>
        <p:grpSpPr>
          <a:xfrm rot="10433941">
            <a:off x="5169381" y="8047708"/>
            <a:ext cx="18717368" cy="12167154"/>
            <a:chOff x="0" y="0"/>
            <a:chExt cx="6461727" cy="4200421"/>
          </a:xfrm>
        </p:grpSpPr>
        <p:sp>
          <p:nvSpPr>
            <p:cNvPr name="Freeform 5" id="5"/>
            <p:cNvSpPr/>
            <p:nvPr/>
          </p:nvSpPr>
          <p:spPr>
            <a:xfrm flipH="false" flipV="false" rot="0">
              <a:off x="0" y="0"/>
              <a:ext cx="6461727" cy="4200421"/>
            </a:xfrm>
            <a:custGeom>
              <a:avLst/>
              <a:gdLst/>
              <a:ahLst/>
              <a:cxnLst/>
              <a:rect r="r" b="b" t="t" l="l"/>
              <a:pathLst>
                <a:path h="4200421" w="6461727">
                  <a:moveTo>
                    <a:pt x="5883728" y="1240917"/>
                  </a:moveTo>
                  <a:cubicBezTo>
                    <a:pt x="6206485" y="1255004"/>
                    <a:pt x="6461727" y="1427887"/>
                    <a:pt x="6458433" y="1694255"/>
                  </a:cubicBezTo>
                  <a:cubicBezTo>
                    <a:pt x="6455140" y="1947817"/>
                    <a:pt x="6190018" y="2152716"/>
                    <a:pt x="5862321" y="2152716"/>
                  </a:cubicBezTo>
                  <a:cubicBezTo>
                    <a:pt x="5587318" y="2178328"/>
                    <a:pt x="5052135" y="2321757"/>
                    <a:pt x="5274442" y="2623983"/>
                  </a:cubicBezTo>
                  <a:cubicBezTo>
                    <a:pt x="5381478" y="2769973"/>
                    <a:pt x="5521450" y="2844248"/>
                    <a:pt x="5526389" y="3027377"/>
                  </a:cubicBezTo>
                  <a:cubicBezTo>
                    <a:pt x="5534623" y="3328321"/>
                    <a:pt x="5157525" y="3607496"/>
                    <a:pt x="4765606" y="3533220"/>
                  </a:cubicBezTo>
                  <a:cubicBezTo>
                    <a:pt x="4655275" y="3512730"/>
                    <a:pt x="4551532" y="3470470"/>
                    <a:pt x="4447789" y="3437174"/>
                  </a:cubicBezTo>
                  <a:cubicBezTo>
                    <a:pt x="3988354" y="3287342"/>
                    <a:pt x="3479518" y="3346250"/>
                    <a:pt x="3069485" y="3561393"/>
                  </a:cubicBezTo>
                  <a:cubicBezTo>
                    <a:pt x="2723674" y="3741961"/>
                    <a:pt x="2470079" y="4023696"/>
                    <a:pt x="2050165" y="4109497"/>
                  </a:cubicBezTo>
                  <a:cubicBezTo>
                    <a:pt x="1603904" y="4200421"/>
                    <a:pt x="1109889" y="4123584"/>
                    <a:pt x="755844" y="3890512"/>
                  </a:cubicBezTo>
                  <a:cubicBezTo>
                    <a:pt x="452848" y="3688174"/>
                    <a:pt x="258535" y="3383388"/>
                    <a:pt x="261828" y="3073479"/>
                  </a:cubicBezTo>
                  <a:cubicBezTo>
                    <a:pt x="265122" y="2746922"/>
                    <a:pt x="474255" y="2449819"/>
                    <a:pt x="551651" y="2133507"/>
                  </a:cubicBezTo>
                  <a:cubicBezTo>
                    <a:pt x="596112" y="1947817"/>
                    <a:pt x="596112" y="1746760"/>
                    <a:pt x="510483" y="1567474"/>
                  </a:cubicBezTo>
                  <a:cubicBezTo>
                    <a:pt x="423207" y="1389469"/>
                    <a:pt x="230541" y="1278055"/>
                    <a:pt x="116917" y="1114136"/>
                  </a:cubicBezTo>
                  <a:cubicBezTo>
                    <a:pt x="42815" y="1007845"/>
                    <a:pt x="0" y="884906"/>
                    <a:pt x="0" y="755564"/>
                  </a:cubicBezTo>
                  <a:cubicBezTo>
                    <a:pt x="0" y="338083"/>
                    <a:pt x="434734" y="0"/>
                    <a:pt x="971564" y="0"/>
                  </a:cubicBezTo>
                  <a:cubicBezTo>
                    <a:pt x="1123063" y="0"/>
                    <a:pt x="1274561" y="28174"/>
                    <a:pt x="1409592" y="80679"/>
                  </a:cubicBezTo>
                  <a:cubicBezTo>
                    <a:pt x="1650013" y="175444"/>
                    <a:pt x="1798218" y="357292"/>
                    <a:pt x="2036992" y="455899"/>
                  </a:cubicBezTo>
                  <a:cubicBezTo>
                    <a:pt x="2437145" y="621099"/>
                    <a:pt x="2786249" y="527614"/>
                    <a:pt x="3201222" y="469986"/>
                  </a:cubicBezTo>
                  <a:cubicBezTo>
                    <a:pt x="3464697" y="432848"/>
                    <a:pt x="3800628" y="435410"/>
                    <a:pt x="4042696" y="536578"/>
                  </a:cubicBezTo>
                  <a:cubicBezTo>
                    <a:pt x="4243595" y="619818"/>
                    <a:pt x="4358866" y="792701"/>
                    <a:pt x="4462609" y="942533"/>
                  </a:cubicBezTo>
                  <a:cubicBezTo>
                    <a:pt x="4749138" y="1352331"/>
                    <a:pt x="5358424" y="1220427"/>
                    <a:pt x="5865614" y="1239636"/>
                  </a:cubicBezTo>
                  <a:cubicBezTo>
                    <a:pt x="5873848" y="1239636"/>
                    <a:pt x="5878788" y="1240917"/>
                    <a:pt x="5883728" y="1240917"/>
                  </a:cubicBezTo>
                  <a:close/>
                </a:path>
              </a:pathLst>
            </a:custGeom>
            <a:solidFill>
              <a:srgbClr val="FF7E00"/>
            </a:solidFill>
            <a:ln w="12700">
              <a:solidFill>
                <a:srgbClr val="000000"/>
              </a:solidFill>
            </a:ln>
          </p:spPr>
        </p:sp>
      </p:grpSp>
      <p:sp>
        <p:nvSpPr>
          <p:cNvPr name="Freeform 6" id="6"/>
          <p:cNvSpPr/>
          <p:nvPr/>
        </p:nvSpPr>
        <p:spPr>
          <a:xfrm flipH="false" flipV="false" rot="0">
            <a:off x="316919" y="1620526"/>
            <a:ext cx="8827081" cy="5238750"/>
          </a:xfrm>
          <a:custGeom>
            <a:avLst/>
            <a:gdLst/>
            <a:ahLst/>
            <a:cxnLst/>
            <a:rect r="r" b="b" t="t" l="l"/>
            <a:pathLst>
              <a:path h="5238750" w="8827081">
                <a:moveTo>
                  <a:pt x="0" y="0"/>
                </a:moveTo>
                <a:lnTo>
                  <a:pt x="8827081" y="0"/>
                </a:lnTo>
                <a:lnTo>
                  <a:pt x="8827081" y="5238750"/>
                </a:lnTo>
                <a:lnTo>
                  <a:pt x="0" y="5238750"/>
                </a:lnTo>
                <a:lnTo>
                  <a:pt x="0" y="0"/>
                </a:lnTo>
                <a:close/>
              </a:path>
            </a:pathLst>
          </a:custGeom>
          <a:blipFill>
            <a:blip r:embed="rId2"/>
            <a:stretch>
              <a:fillRect l="-3660" t="-4151" r="-3543" b="-7615"/>
            </a:stretch>
          </a:blipFill>
        </p:spPr>
      </p:sp>
      <p:sp>
        <p:nvSpPr>
          <p:cNvPr name="Freeform 7" id="7"/>
          <p:cNvSpPr/>
          <p:nvPr/>
        </p:nvSpPr>
        <p:spPr>
          <a:xfrm flipH="false" flipV="false" rot="0">
            <a:off x="10674014" y="1620526"/>
            <a:ext cx="7438708" cy="5238750"/>
          </a:xfrm>
          <a:custGeom>
            <a:avLst/>
            <a:gdLst/>
            <a:ahLst/>
            <a:cxnLst/>
            <a:rect r="r" b="b" t="t" l="l"/>
            <a:pathLst>
              <a:path h="5238750" w="7438708">
                <a:moveTo>
                  <a:pt x="0" y="0"/>
                </a:moveTo>
                <a:lnTo>
                  <a:pt x="7438708" y="0"/>
                </a:lnTo>
                <a:lnTo>
                  <a:pt x="7438708" y="5238750"/>
                </a:lnTo>
                <a:lnTo>
                  <a:pt x="0" y="5238750"/>
                </a:lnTo>
                <a:lnTo>
                  <a:pt x="0" y="0"/>
                </a:lnTo>
                <a:close/>
              </a:path>
            </a:pathLst>
          </a:custGeom>
          <a:blipFill>
            <a:blip r:embed="rId3"/>
            <a:stretch>
              <a:fillRect l="-27147" t="-9097" r="-27356" b="-9097"/>
            </a:stretch>
          </a:blipFill>
        </p:spPr>
      </p:sp>
      <p:sp>
        <p:nvSpPr>
          <p:cNvPr name="TextBox 8" id="8"/>
          <p:cNvSpPr txBox="true"/>
          <p:nvPr/>
        </p:nvSpPr>
        <p:spPr>
          <a:xfrm rot="0">
            <a:off x="7098754" y="-295275"/>
            <a:ext cx="4090491" cy="1478928"/>
          </a:xfrm>
          <a:prstGeom prst="rect">
            <a:avLst/>
          </a:prstGeom>
        </p:spPr>
        <p:txBody>
          <a:bodyPr anchor="t" rtlCol="false" tIns="0" lIns="0" bIns="0" rIns="0">
            <a:spAutoFit/>
          </a:bodyPr>
          <a:lstStyle/>
          <a:p>
            <a:pPr algn="ctr">
              <a:lnSpc>
                <a:spcPts val="10884"/>
              </a:lnSpc>
              <a:spcBef>
                <a:spcPct val="0"/>
              </a:spcBef>
            </a:pPr>
            <a:r>
              <a:rPr lang="en-US" b="true" sz="7774">
                <a:solidFill>
                  <a:srgbClr val="794141"/>
                </a:solidFill>
                <a:latin typeface="Futura Bold"/>
                <a:ea typeface="Futura Bold"/>
                <a:cs typeface="Futura Bold"/>
                <a:sym typeface="Futura Bold"/>
              </a:rPr>
              <a:t>PROCESS</a:t>
            </a:r>
          </a:p>
        </p:txBody>
      </p:sp>
      <p:sp>
        <p:nvSpPr>
          <p:cNvPr name="TextBox 9" id="9"/>
          <p:cNvSpPr txBox="true"/>
          <p:nvPr/>
        </p:nvSpPr>
        <p:spPr>
          <a:xfrm rot="0">
            <a:off x="1028700" y="7620552"/>
            <a:ext cx="14038394" cy="2373630"/>
          </a:xfrm>
          <a:prstGeom prst="rect">
            <a:avLst/>
          </a:prstGeom>
        </p:spPr>
        <p:txBody>
          <a:bodyPr anchor="t" rtlCol="false" tIns="0" lIns="0" bIns="0" rIns="0">
            <a:spAutoFit/>
          </a:bodyPr>
          <a:lstStyle/>
          <a:p>
            <a:pPr algn="just">
              <a:lnSpc>
                <a:spcPts val="4620"/>
              </a:lnSpc>
              <a:spcBef>
                <a:spcPct val="0"/>
              </a:spcBef>
            </a:pPr>
            <a:r>
              <a:rPr lang="en-US" sz="3300">
                <a:solidFill>
                  <a:srgbClr val="794141"/>
                </a:solidFill>
                <a:latin typeface="Futura"/>
                <a:ea typeface="Futura"/>
                <a:cs typeface="Futura"/>
                <a:sym typeface="Futura"/>
              </a:rPr>
              <a:t>Throughout our development cycle, we implemented Scrum methodologies with two-week sprints, daily stand-ups, and regular retrospectives to continuously improve our approach. This enabled us to iterate quickly </a:t>
            </a:r>
            <a:r>
              <a:rPr lang="en-US" sz="3300">
                <a:solidFill>
                  <a:srgbClr val="794141"/>
                </a:solidFill>
                <a:latin typeface="Futura"/>
                <a:ea typeface="Futura"/>
                <a:cs typeface="Futura"/>
                <a:sym typeface="Futura"/>
              </a:rPr>
              <a:t>and address challenges as they arose.</a:t>
            </a:r>
          </a:p>
        </p:txBody>
      </p:sp>
      <p:sp>
        <p:nvSpPr>
          <p:cNvPr name="Freeform 10" id="10"/>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4"/>
            <a:stretch>
              <a:fillRect l="0" t="0" r="0" b="0"/>
            </a:stretch>
          </a:blipFill>
        </p:spPr>
      </p:sp>
      <p:sp>
        <p:nvSpPr>
          <p:cNvPr name="TextBox 11" id="11"/>
          <p:cNvSpPr txBox="true"/>
          <p:nvPr/>
        </p:nvSpPr>
        <p:spPr>
          <a:xfrm rot="0">
            <a:off x="4299081" y="6735451"/>
            <a:ext cx="862757" cy="580301"/>
          </a:xfrm>
          <a:prstGeom prst="rect">
            <a:avLst/>
          </a:prstGeom>
        </p:spPr>
        <p:txBody>
          <a:bodyPr anchor="t" rtlCol="false" tIns="0" lIns="0" bIns="0" rIns="0">
            <a:spAutoFit/>
          </a:bodyPr>
          <a:lstStyle/>
          <a:p>
            <a:pPr algn="ctr">
              <a:lnSpc>
                <a:spcPts val="4239"/>
              </a:lnSpc>
              <a:spcBef>
                <a:spcPct val="0"/>
              </a:spcBef>
            </a:pPr>
            <a:r>
              <a:rPr lang="en-US" sz="3028">
                <a:solidFill>
                  <a:srgbClr val="794141"/>
                </a:solidFill>
                <a:latin typeface="Futura"/>
                <a:ea typeface="Futura"/>
                <a:cs typeface="Futura"/>
                <a:sym typeface="Futura"/>
              </a:rPr>
              <a:t>Trello</a:t>
            </a:r>
          </a:p>
        </p:txBody>
      </p:sp>
      <p:sp>
        <p:nvSpPr>
          <p:cNvPr name="TextBox 12" id="12"/>
          <p:cNvSpPr txBox="true"/>
          <p:nvPr/>
        </p:nvSpPr>
        <p:spPr>
          <a:xfrm rot="0">
            <a:off x="12293329" y="6735451"/>
            <a:ext cx="4200079" cy="580301"/>
          </a:xfrm>
          <a:prstGeom prst="rect">
            <a:avLst/>
          </a:prstGeom>
        </p:spPr>
        <p:txBody>
          <a:bodyPr anchor="t" rtlCol="false" tIns="0" lIns="0" bIns="0" rIns="0">
            <a:spAutoFit/>
          </a:bodyPr>
          <a:lstStyle/>
          <a:p>
            <a:pPr algn="ctr">
              <a:lnSpc>
                <a:spcPts val="4239"/>
              </a:lnSpc>
              <a:spcBef>
                <a:spcPct val="0"/>
              </a:spcBef>
            </a:pPr>
            <a:r>
              <a:rPr lang="en-US" sz="3028">
                <a:solidFill>
                  <a:srgbClr val="794141"/>
                </a:solidFill>
                <a:latin typeface="Futura"/>
                <a:ea typeface="Futura"/>
                <a:cs typeface="Futura"/>
                <a:sym typeface="Futura"/>
              </a:rPr>
              <a:t>Effort And Duration Table</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10379558">
            <a:off x="8795075" y="6471446"/>
            <a:ext cx="13937284" cy="11649922"/>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3180998">
            <a:off x="-9374686" y="-5648886"/>
            <a:ext cx="13937284" cy="11649922"/>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1527077" y="3806915"/>
            <a:ext cx="4548837" cy="4548837"/>
          </a:xfrm>
          <a:custGeom>
            <a:avLst/>
            <a:gdLst/>
            <a:ahLst/>
            <a:cxnLst/>
            <a:rect r="r" b="b" t="t" l="l"/>
            <a:pathLst>
              <a:path h="4548837" w="4548837">
                <a:moveTo>
                  <a:pt x="0" y="0"/>
                </a:moveTo>
                <a:lnTo>
                  <a:pt x="4548838" y="0"/>
                </a:lnTo>
                <a:lnTo>
                  <a:pt x="4548838" y="4548837"/>
                </a:lnTo>
                <a:lnTo>
                  <a:pt x="0" y="4548837"/>
                </a:lnTo>
                <a:lnTo>
                  <a:pt x="0" y="0"/>
                </a:lnTo>
                <a:close/>
              </a:path>
            </a:pathLst>
          </a:custGeom>
          <a:blipFill>
            <a:blip r:embed="rId2"/>
            <a:stretch>
              <a:fillRect l="0" t="0" r="0" b="0"/>
            </a:stretch>
          </a:blipFill>
        </p:spPr>
      </p:sp>
      <p:sp>
        <p:nvSpPr>
          <p:cNvPr name="TextBox 7" id="7"/>
          <p:cNvSpPr txBox="true"/>
          <p:nvPr/>
        </p:nvSpPr>
        <p:spPr>
          <a:xfrm rot="0">
            <a:off x="2132631" y="-295275"/>
            <a:ext cx="14022738" cy="2860167"/>
          </a:xfrm>
          <a:prstGeom prst="rect">
            <a:avLst/>
          </a:prstGeom>
        </p:spPr>
        <p:txBody>
          <a:bodyPr anchor="t" rtlCol="false" tIns="0" lIns="0" bIns="0" rIns="0">
            <a:spAutoFit/>
          </a:bodyPr>
          <a:lstStyle/>
          <a:p>
            <a:pPr algn="ctr">
              <a:lnSpc>
                <a:spcPts val="10877"/>
              </a:lnSpc>
              <a:spcBef>
                <a:spcPct val="0"/>
              </a:spcBef>
            </a:pPr>
            <a:r>
              <a:rPr lang="en-US" b="true" sz="7769">
                <a:solidFill>
                  <a:srgbClr val="794141"/>
                </a:solidFill>
                <a:latin typeface="Futura Bold"/>
                <a:ea typeface="Futura Bold"/>
                <a:cs typeface="Futura Bold"/>
                <a:sym typeface="Futura Bold"/>
              </a:rPr>
              <a:t> DATA</a:t>
            </a:r>
            <a:r>
              <a:rPr lang="en-US" b="true" sz="7769">
                <a:solidFill>
                  <a:srgbClr val="794141"/>
                </a:solidFill>
                <a:latin typeface="Futura Bold"/>
                <a:ea typeface="Futura Bold"/>
                <a:cs typeface="Futura Bold"/>
                <a:sym typeface="Futura Bold"/>
              </a:rPr>
              <a:t>SET PREPARATION AND SIMILARITY ANALYSIS </a:t>
            </a:r>
          </a:p>
        </p:txBody>
      </p:sp>
      <p:sp>
        <p:nvSpPr>
          <p:cNvPr name="TextBox 8" id="8"/>
          <p:cNvSpPr txBox="true"/>
          <p:nvPr/>
        </p:nvSpPr>
        <p:spPr>
          <a:xfrm rot="0">
            <a:off x="1231601" y="4038788"/>
            <a:ext cx="7790658" cy="5616044"/>
          </a:xfrm>
          <a:prstGeom prst="rect">
            <a:avLst/>
          </a:prstGeom>
        </p:spPr>
        <p:txBody>
          <a:bodyPr anchor="t" rtlCol="false" tIns="0" lIns="0" bIns="0" rIns="0">
            <a:spAutoFit/>
          </a:bodyPr>
          <a:lstStyle/>
          <a:p>
            <a:pPr algn="just">
              <a:lnSpc>
                <a:spcPts val="4929"/>
              </a:lnSpc>
              <a:spcBef>
                <a:spcPct val="0"/>
              </a:spcBef>
            </a:pPr>
            <a:r>
              <a:rPr lang="en-US" sz="3520">
                <a:solidFill>
                  <a:srgbClr val="7B3838"/>
                </a:solidFill>
                <a:latin typeface="Futura"/>
                <a:ea typeface="Futura"/>
                <a:cs typeface="Futura"/>
                <a:sym typeface="Futura"/>
              </a:rPr>
              <a:t>I </a:t>
            </a:r>
            <a:r>
              <a:rPr lang="en-US" sz="3520">
                <a:solidFill>
                  <a:srgbClr val="7B3838"/>
                </a:solidFill>
                <a:latin typeface="Futura"/>
                <a:ea typeface="Futura"/>
                <a:cs typeface="Futura"/>
                <a:sym typeface="Futura"/>
              </a:rPr>
              <a:t>led the data collection and preprocessing efforts for this project.</a:t>
            </a:r>
          </a:p>
          <a:p>
            <a:pPr algn="just">
              <a:lnSpc>
                <a:spcPts val="4929"/>
              </a:lnSpc>
              <a:spcBef>
                <a:spcPct val="0"/>
              </a:spcBef>
            </a:pPr>
            <a:r>
              <a:rPr lang="en-US" sz="3520">
                <a:solidFill>
                  <a:srgbClr val="7B3838"/>
                </a:solidFill>
                <a:latin typeface="Futura"/>
                <a:ea typeface="Futura"/>
                <a:cs typeface="Futura"/>
                <a:sym typeface="Futura"/>
              </a:rPr>
              <a:t>To train effective joke generation models, we needed a substantial and diverse dataset. We compiled a corpus of 7,500 traditional Turkish jokes across three categories: Nasreddin Hoca, Temel, and general jokes.</a:t>
            </a:r>
          </a:p>
          <a:p>
            <a:pPr algn="just">
              <a:lnSpc>
                <a:spcPts val="4929"/>
              </a:lnSpc>
              <a:spcBef>
                <a:spcPct val="0"/>
              </a:spcBef>
            </a:pPr>
          </a:p>
        </p:txBody>
      </p:sp>
      <p:sp>
        <p:nvSpPr>
          <p:cNvPr name="Freeform 9" id="9"/>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sp>
        <p:nvSpPr>
          <p:cNvPr name="Freeform 2" id="2"/>
          <p:cNvSpPr/>
          <p:nvPr/>
        </p:nvSpPr>
        <p:spPr>
          <a:xfrm flipH="false" flipV="false" rot="0">
            <a:off x="3338884" y="1617707"/>
            <a:ext cx="12008791" cy="7640593"/>
          </a:xfrm>
          <a:custGeom>
            <a:avLst/>
            <a:gdLst/>
            <a:ahLst/>
            <a:cxnLst/>
            <a:rect r="r" b="b" t="t" l="l"/>
            <a:pathLst>
              <a:path h="7640593" w="12008791">
                <a:moveTo>
                  <a:pt x="0" y="0"/>
                </a:moveTo>
                <a:lnTo>
                  <a:pt x="12008791" y="0"/>
                </a:lnTo>
                <a:lnTo>
                  <a:pt x="12008791" y="7640593"/>
                </a:lnTo>
                <a:lnTo>
                  <a:pt x="0" y="7640593"/>
                </a:lnTo>
                <a:lnTo>
                  <a:pt x="0" y="0"/>
                </a:lnTo>
                <a:close/>
              </a:path>
            </a:pathLst>
          </a:custGeom>
          <a:blipFill>
            <a:blip r:embed="rId2"/>
            <a:stretch>
              <a:fillRect l="0" t="0" r="0" b="0"/>
            </a:stretch>
          </a:blipFill>
        </p:spPr>
      </p:sp>
      <p:grpSp>
        <p:nvGrpSpPr>
          <p:cNvPr name="Group 3" id="3"/>
          <p:cNvGrpSpPr/>
          <p:nvPr/>
        </p:nvGrpSpPr>
        <p:grpSpPr>
          <a:xfrm rot="9509555">
            <a:off x="9802574" y="6714928"/>
            <a:ext cx="13937284" cy="11649922"/>
            <a:chOff x="0" y="0"/>
            <a:chExt cx="4983480" cy="4165600"/>
          </a:xfrm>
        </p:grpSpPr>
        <p:sp>
          <p:nvSpPr>
            <p:cNvPr name="Freeform 4" id="4"/>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5" id="5"/>
          <p:cNvGrpSpPr/>
          <p:nvPr/>
        </p:nvGrpSpPr>
        <p:grpSpPr>
          <a:xfrm rot="494451">
            <a:off x="-9374686" y="-5648886"/>
            <a:ext cx="13937284" cy="11649922"/>
            <a:chOff x="0" y="0"/>
            <a:chExt cx="4983480" cy="4165600"/>
          </a:xfrm>
        </p:grpSpPr>
        <p:sp>
          <p:nvSpPr>
            <p:cNvPr name="Freeform 6" id="6"/>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TextBox 7" id="7"/>
          <p:cNvSpPr txBox="true"/>
          <p:nvPr/>
        </p:nvSpPr>
        <p:spPr>
          <a:xfrm rot="0">
            <a:off x="3516715" y="-119200"/>
            <a:ext cx="12837200" cy="1478928"/>
          </a:xfrm>
          <a:prstGeom prst="rect">
            <a:avLst/>
          </a:prstGeom>
        </p:spPr>
        <p:txBody>
          <a:bodyPr anchor="t" rtlCol="false" tIns="0" lIns="0" bIns="0" rIns="0">
            <a:spAutoFit/>
          </a:bodyPr>
          <a:lstStyle/>
          <a:p>
            <a:pPr algn="ctr">
              <a:lnSpc>
                <a:spcPts val="10884"/>
              </a:lnSpc>
              <a:spcBef>
                <a:spcPct val="0"/>
              </a:spcBef>
            </a:pPr>
            <a:r>
              <a:rPr lang="en-US" b="true" sz="7774">
                <a:solidFill>
                  <a:srgbClr val="794141"/>
                </a:solidFill>
                <a:latin typeface="Futura Bold"/>
                <a:ea typeface="Futura Bold"/>
                <a:cs typeface="Futura Bold"/>
                <a:sym typeface="Futura Bold"/>
              </a:rPr>
              <a:t>JOKES LENGTH DISTRIBUTION</a:t>
            </a:r>
          </a:p>
        </p:txBody>
      </p:sp>
      <p:sp>
        <p:nvSpPr>
          <p:cNvPr name="Freeform 8" id="8"/>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F2"/>
        </a:solidFill>
      </p:bgPr>
    </p:bg>
    <p:spTree>
      <p:nvGrpSpPr>
        <p:cNvPr id="1" name=""/>
        <p:cNvGrpSpPr/>
        <p:nvPr/>
      </p:nvGrpSpPr>
      <p:grpSpPr>
        <a:xfrm>
          <a:off x="0" y="0"/>
          <a:ext cx="0" cy="0"/>
          <a:chOff x="0" y="0"/>
          <a:chExt cx="0" cy="0"/>
        </a:xfrm>
      </p:grpSpPr>
      <p:grpSp>
        <p:nvGrpSpPr>
          <p:cNvPr name="Group 2" id="2"/>
          <p:cNvGrpSpPr/>
          <p:nvPr/>
        </p:nvGrpSpPr>
        <p:grpSpPr>
          <a:xfrm rot="-3245564">
            <a:off x="12239834" y="5469684"/>
            <a:ext cx="12369065" cy="10339076"/>
            <a:chOff x="0" y="0"/>
            <a:chExt cx="4983480" cy="4165600"/>
          </a:xfrm>
        </p:grpSpPr>
        <p:sp>
          <p:nvSpPr>
            <p:cNvPr name="Freeform 3" id="3"/>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grpSp>
        <p:nvGrpSpPr>
          <p:cNvPr name="Group 4" id="4"/>
          <p:cNvGrpSpPr/>
          <p:nvPr/>
        </p:nvGrpSpPr>
        <p:grpSpPr>
          <a:xfrm rot="7961300">
            <a:off x="-8629565" y="-5169538"/>
            <a:ext cx="12369065" cy="10339076"/>
            <a:chOff x="0" y="0"/>
            <a:chExt cx="4983480" cy="4165600"/>
          </a:xfrm>
        </p:grpSpPr>
        <p:sp>
          <p:nvSpPr>
            <p:cNvPr name="Freeform 5" id="5"/>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solidFill>
              <a:srgbClr val="FF7E00"/>
            </a:solidFill>
            <a:ln w="12700">
              <a:solidFill>
                <a:srgbClr val="000000"/>
              </a:solidFill>
            </a:ln>
          </p:spPr>
        </p:sp>
      </p:grpSp>
      <p:sp>
        <p:nvSpPr>
          <p:cNvPr name="Freeform 6" id="6"/>
          <p:cNvSpPr/>
          <p:nvPr/>
        </p:nvSpPr>
        <p:spPr>
          <a:xfrm flipH="false" flipV="false" rot="0">
            <a:off x="13429381" y="445453"/>
            <a:ext cx="5446583" cy="3517161"/>
          </a:xfrm>
          <a:custGeom>
            <a:avLst/>
            <a:gdLst/>
            <a:ahLst/>
            <a:cxnLst/>
            <a:rect r="r" b="b" t="t" l="l"/>
            <a:pathLst>
              <a:path h="3517161" w="5446583">
                <a:moveTo>
                  <a:pt x="0" y="0"/>
                </a:moveTo>
                <a:lnTo>
                  <a:pt x="5446583" y="0"/>
                </a:lnTo>
                <a:lnTo>
                  <a:pt x="5446583" y="3517161"/>
                </a:lnTo>
                <a:lnTo>
                  <a:pt x="0" y="3517161"/>
                </a:lnTo>
                <a:lnTo>
                  <a:pt x="0" y="0"/>
                </a:lnTo>
                <a:close/>
              </a:path>
            </a:pathLst>
          </a:custGeom>
          <a:blipFill>
            <a:blip r:embed="rId2"/>
            <a:stretch>
              <a:fillRect l="0" t="0" r="0" b="-16143"/>
            </a:stretch>
          </a:blipFill>
        </p:spPr>
      </p:sp>
      <p:sp>
        <p:nvSpPr>
          <p:cNvPr name="Freeform 7" id="7"/>
          <p:cNvSpPr/>
          <p:nvPr/>
        </p:nvSpPr>
        <p:spPr>
          <a:xfrm flipH="false" flipV="false" rot="0">
            <a:off x="16831487" y="8472816"/>
            <a:ext cx="1456513" cy="2186136"/>
          </a:xfrm>
          <a:custGeom>
            <a:avLst/>
            <a:gdLst/>
            <a:ahLst/>
            <a:cxnLst/>
            <a:rect r="r" b="b" t="t" l="l"/>
            <a:pathLst>
              <a:path h="2186136" w="1456513">
                <a:moveTo>
                  <a:pt x="0" y="0"/>
                </a:moveTo>
                <a:lnTo>
                  <a:pt x="1456513" y="0"/>
                </a:lnTo>
                <a:lnTo>
                  <a:pt x="1456513" y="2186137"/>
                </a:lnTo>
                <a:lnTo>
                  <a:pt x="0" y="2186137"/>
                </a:lnTo>
                <a:lnTo>
                  <a:pt x="0" y="0"/>
                </a:lnTo>
                <a:close/>
              </a:path>
            </a:pathLst>
          </a:custGeom>
          <a:blipFill>
            <a:blip r:embed="rId3"/>
            <a:stretch>
              <a:fillRect l="0" t="0" r="0" b="0"/>
            </a:stretch>
          </a:blipFill>
        </p:spPr>
      </p:sp>
      <p:sp>
        <p:nvSpPr>
          <p:cNvPr name="Freeform 8" id="8"/>
          <p:cNvSpPr/>
          <p:nvPr/>
        </p:nvSpPr>
        <p:spPr>
          <a:xfrm flipH="false" flipV="false" rot="0">
            <a:off x="955982" y="2431527"/>
            <a:ext cx="9581436" cy="6826773"/>
          </a:xfrm>
          <a:custGeom>
            <a:avLst/>
            <a:gdLst/>
            <a:ahLst/>
            <a:cxnLst/>
            <a:rect r="r" b="b" t="t" l="l"/>
            <a:pathLst>
              <a:path h="6826773" w="9581436">
                <a:moveTo>
                  <a:pt x="0" y="0"/>
                </a:moveTo>
                <a:lnTo>
                  <a:pt x="9581436" y="0"/>
                </a:lnTo>
                <a:lnTo>
                  <a:pt x="9581436" y="6826773"/>
                </a:lnTo>
                <a:lnTo>
                  <a:pt x="0" y="6826773"/>
                </a:lnTo>
                <a:lnTo>
                  <a:pt x="0" y="0"/>
                </a:lnTo>
                <a:close/>
              </a:path>
            </a:pathLst>
          </a:custGeom>
          <a:blipFill>
            <a:blip r:embed="rId4"/>
            <a:stretch>
              <a:fillRect l="0" t="0" r="0" b="0"/>
            </a:stretch>
          </a:blipFill>
        </p:spPr>
      </p:sp>
      <p:sp>
        <p:nvSpPr>
          <p:cNvPr name="TextBox 9" id="9"/>
          <p:cNvSpPr txBox="true"/>
          <p:nvPr/>
        </p:nvSpPr>
        <p:spPr>
          <a:xfrm rot="0">
            <a:off x="5746700" y="-295275"/>
            <a:ext cx="6794599" cy="1461769"/>
          </a:xfrm>
          <a:prstGeom prst="rect">
            <a:avLst/>
          </a:prstGeom>
        </p:spPr>
        <p:txBody>
          <a:bodyPr anchor="t" rtlCol="false" tIns="0" lIns="0" bIns="0" rIns="0">
            <a:spAutoFit/>
          </a:bodyPr>
          <a:lstStyle/>
          <a:p>
            <a:pPr algn="ctr">
              <a:lnSpc>
                <a:spcPts val="10780"/>
              </a:lnSpc>
              <a:spcBef>
                <a:spcPct val="0"/>
              </a:spcBef>
            </a:pPr>
            <a:r>
              <a:rPr lang="en-US" b="true" sz="7700">
                <a:solidFill>
                  <a:srgbClr val="794141"/>
                </a:solidFill>
                <a:latin typeface="Futura Bold"/>
                <a:ea typeface="Futura Bold"/>
                <a:cs typeface="Futura Bold"/>
                <a:sym typeface="Futura Bold"/>
              </a:rPr>
              <a:t>WEB SC</a:t>
            </a:r>
            <a:r>
              <a:rPr lang="en-US" b="true" sz="7700">
                <a:solidFill>
                  <a:srgbClr val="794141"/>
                </a:solidFill>
                <a:latin typeface="Futura Bold"/>
                <a:ea typeface="Futura Bold"/>
                <a:cs typeface="Futura Bold"/>
                <a:sym typeface="Futura Bold"/>
              </a:rPr>
              <a:t>RAPING</a:t>
            </a:r>
          </a:p>
        </p:txBody>
      </p:sp>
      <p:sp>
        <p:nvSpPr>
          <p:cNvPr name="TextBox 10" id="10"/>
          <p:cNvSpPr txBox="true"/>
          <p:nvPr/>
        </p:nvSpPr>
        <p:spPr>
          <a:xfrm rot="0">
            <a:off x="10825382" y="3806825"/>
            <a:ext cx="5207998" cy="2530475"/>
          </a:xfrm>
          <a:prstGeom prst="rect">
            <a:avLst/>
          </a:prstGeom>
        </p:spPr>
        <p:txBody>
          <a:bodyPr anchor="t" rtlCol="false" tIns="0" lIns="0" bIns="0" rIns="0">
            <a:spAutoFit/>
          </a:bodyPr>
          <a:lstStyle/>
          <a:p>
            <a:pPr algn="ctr">
              <a:lnSpc>
                <a:spcPts val="4900"/>
              </a:lnSpc>
            </a:pPr>
            <a:r>
              <a:rPr lang="en-US" sz="3500">
                <a:solidFill>
                  <a:srgbClr val="7B3838"/>
                </a:solidFill>
                <a:latin typeface="Futura"/>
                <a:ea typeface="Futura"/>
                <a:cs typeface="Futura"/>
                <a:sym typeface="Futura"/>
              </a:rPr>
              <a:t>Jokes were automatically collected from</a:t>
            </a:r>
          </a:p>
          <a:p>
            <a:pPr algn="ctr">
              <a:lnSpc>
                <a:spcPts val="4900"/>
              </a:lnSpc>
              <a:spcBef>
                <a:spcPct val="0"/>
              </a:spcBef>
            </a:pPr>
            <a:r>
              <a:rPr lang="en-US" sz="3500">
                <a:solidFill>
                  <a:srgbClr val="7B3838"/>
                </a:solidFill>
                <a:latin typeface="Futura"/>
                <a:ea typeface="Futura"/>
                <a:cs typeface="Futura"/>
                <a:sym typeface="Futura"/>
              </a:rPr>
              <a:t> the internet as data using web scraping.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DAGnCSSZWAc</dc:identifier>
  <dcterms:modified xsi:type="dcterms:W3CDTF">2011-08-01T06:04:30Z</dcterms:modified>
  <cp:revision>1</cp:revision>
  <dc:title>GROUP-7-TURKISH-JOKE-GENERATOR</dc:title>
</cp:coreProperties>
</file>